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8" r:id="rId6"/>
  </p:sldMasterIdLst>
  <p:notesMasterIdLst>
    <p:notesMasterId r:id="rId45"/>
  </p:notesMasterIdLst>
  <p:sldIdLst>
    <p:sldId id="326" r:id="rId7"/>
    <p:sldId id="1175" r:id="rId8"/>
    <p:sldId id="306" r:id="rId9"/>
    <p:sldId id="264" r:id="rId10"/>
    <p:sldId id="290" r:id="rId11"/>
    <p:sldId id="292" r:id="rId12"/>
    <p:sldId id="293" r:id="rId13"/>
    <p:sldId id="291" r:id="rId14"/>
    <p:sldId id="261" r:id="rId15"/>
    <p:sldId id="262" r:id="rId16"/>
    <p:sldId id="1177" r:id="rId17"/>
    <p:sldId id="1178" r:id="rId18"/>
    <p:sldId id="275" r:id="rId19"/>
    <p:sldId id="1176" r:id="rId20"/>
    <p:sldId id="263" r:id="rId21"/>
    <p:sldId id="553" r:id="rId22"/>
    <p:sldId id="270" r:id="rId23"/>
    <p:sldId id="269" r:id="rId24"/>
    <p:sldId id="265" r:id="rId25"/>
    <p:sldId id="296" r:id="rId26"/>
    <p:sldId id="268" r:id="rId27"/>
    <p:sldId id="297" r:id="rId28"/>
    <p:sldId id="298" r:id="rId29"/>
    <p:sldId id="300" r:id="rId30"/>
    <p:sldId id="302" r:id="rId31"/>
    <p:sldId id="282" r:id="rId32"/>
    <p:sldId id="556" r:id="rId33"/>
    <p:sldId id="555" r:id="rId34"/>
    <p:sldId id="1179" r:id="rId35"/>
    <p:sldId id="1182" r:id="rId36"/>
    <p:sldId id="1181" r:id="rId37"/>
    <p:sldId id="309" r:id="rId38"/>
    <p:sldId id="1180" r:id="rId39"/>
    <p:sldId id="303" r:id="rId40"/>
    <p:sldId id="1174" r:id="rId41"/>
    <p:sldId id="307" r:id="rId42"/>
    <p:sldId id="304" r:id="rId43"/>
    <p:sldId id="308" r:id="rId44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79894D-7E1E-3FED-7802-65DA88D0FE8E}" name="Toby Jenkins" initials="TJ" userId="S::TJenkins@somerset.gov.uk::549bd6b1-a746-4ac3-ac50-4788c2eaa015" providerId="AD"/>
  <p188:author id="{526EC598-4713-B35E-E525-7A5711835FAB}" name="Jane Weatherill" initials="JW" userId="S::jweatherill@somerset.gov.uk::facc318b-b124-49dd-a072-0eabb227af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y Jenkins" initials="TJ" lastIdx="7" clrIdx="0">
    <p:extLst>
      <p:ext uri="{19B8F6BF-5375-455C-9EA6-DF929625EA0E}">
        <p15:presenceInfo xmlns:p15="http://schemas.microsoft.com/office/powerpoint/2012/main" userId="S::TJenkins@somerset.gov.uk::549bd6b1-a746-4ac3-ac50-4788c2eaa0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962"/>
    <a:srgbClr val="FCEAF2"/>
    <a:srgbClr val="737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Readman" userId="7191c575-b274-4778-8573-d76b685f3778" providerId="ADAL" clId="{8743B2E7-8705-4FFE-B7BC-E808E64799E3}"/>
    <pc:docChg chg="custSel modSld">
      <pc:chgData name="Helen Readman" userId="7191c575-b274-4778-8573-d76b685f3778" providerId="ADAL" clId="{8743B2E7-8705-4FFE-B7BC-E808E64799E3}" dt="2022-11-24T15:44:26.695" v="2" actId="478"/>
      <pc:docMkLst>
        <pc:docMk/>
      </pc:docMkLst>
      <pc:sldChg chg="delSp mod">
        <pc:chgData name="Helen Readman" userId="7191c575-b274-4778-8573-d76b685f3778" providerId="ADAL" clId="{8743B2E7-8705-4FFE-B7BC-E808E64799E3}" dt="2022-11-24T15:44:01.341" v="0" actId="478"/>
        <pc:sldMkLst>
          <pc:docMk/>
          <pc:sldMk cId="2450589781" sldId="553"/>
        </pc:sldMkLst>
        <pc:spChg chg="del">
          <ac:chgData name="Helen Readman" userId="7191c575-b274-4778-8573-d76b685f3778" providerId="ADAL" clId="{8743B2E7-8705-4FFE-B7BC-E808E64799E3}" dt="2022-11-24T15:44:01.341" v="0" actId="478"/>
          <ac:spMkLst>
            <pc:docMk/>
            <pc:sldMk cId="2450589781" sldId="553"/>
            <ac:spMk id="3" creationId="{DEC37F4E-2C18-ABC4-C852-A4063C174E5B}"/>
          </ac:spMkLst>
        </pc:spChg>
      </pc:sldChg>
      <pc:sldChg chg="delSp mod">
        <pc:chgData name="Helen Readman" userId="7191c575-b274-4778-8573-d76b685f3778" providerId="ADAL" clId="{8743B2E7-8705-4FFE-B7BC-E808E64799E3}" dt="2022-11-24T15:44:18.919" v="1" actId="478"/>
        <pc:sldMkLst>
          <pc:docMk/>
          <pc:sldMk cId="1347709123" sldId="1179"/>
        </pc:sldMkLst>
        <pc:spChg chg="del">
          <ac:chgData name="Helen Readman" userId="7191c575-b274-4778-8573-d76b685f3778" providerId="ADAL" clId="{8743B2E7-8705-4FFE-B7BC-E808E64799E3}" dt="2022-11-24T15:44:18.919" v="1" actId="478"/>
          <ac:spMkLst>
            <pc:docMk/>
            <pc:sldMk cId="1347709123" sldId="1179"/>
            <ac:spMk id="3" creationId="{DEC37F4E-2C18-ABC4-C852-A4063C174E5B}"/>
          </ac:spMkLst>
        </pc:spChg>
      </pc:sldChg>
      <pc:sldChg chg="delSp mod">
        <pc:chgData name="Helen Readman" userId="7191c575-b274-4778-8573-d76b685f3778" providerId="ADAL" clId="{8743B2E7-8705-4FFE-B7BC-E808E64799E3}" dt="2022-11-24T15:44:26.695" v="2" actId="478"/>
        <pc:sldMkLst>
          <pc:docMk/>
          <pc:sldMk cId="2182800661" sldId="1181"/>
        </pc:sldMkLst>
        <pc:spChg chg="del">
          <ac:chgData name="Helen Readman" userId="7191c575-b274-4778-8573-d76b685f3778" providerId="ADAL" clId="{8743B2E7-8705-4FFE-B7BC-E808E64799E3}" dt="2022-11-24T15:44:26.695" v="2" actId="478"/>
          <ac:spMkLst>
            <pc:docMk/>
            <pc:sldMk cId="2182800661" sldId="1181"/>
            <ac:spMk id="3" creationId="{DEC37F4E-2C18-ABC4-C852-A4063C174E5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CFDDB-F9B6-4013-B647-6B20145F448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FB830817-D26C-46C1-8B35-49AC414A3A89}">
      <dgm:prSet phldrT="[Text]"/>
      <dgm:spPr/>
      <dgm:t>
        <a:bodyPr/>
        <a:lstStyle/>
        <a:p>
          <a:r>
            <a:rPr lang="en-GB" dirty="0"/>
            <a:t>EHE concerns identified</a:t>
          </a:r>
        </a:p>
      </dgm:t>
    </dgm:pt>
    <dgm:pt modelId="{A37C358F-7BD9-4F8A-BD39-0507BADB3A92}" type="parTrans" cxnId="{282CAEA1-6F83-4854-AF65-6FB1723A2F63}">
      <dgm:prSet/>
      <dgm:spPr/>
      <dgm:t>
        <a:bodyPr/>
        <a:lstStyle/>
        <a:p>
          <a:endParaRPr lang="en-GB"/>
        </a:p>
      </dgm:t>
    </dgm:pt>
    <dgm:pt modelId="{6429384D-9534-43B1-8073-2E145517697C}" type="sibTrans" cxnId="{282CAEA1-6F83-4854-AF65-6FB1723A2F63}">
      <dgm:prSet/>
      <dgm:spPr/>
      <dgm:t>
        <a:bodyPr/>
        <a:lstStyle/>
        <a:p>
          <a:endParaRPr lang="en-GB"/>
        </a:p>
      </dgm:t>
    </dgm:pt>
    <dgm:pt modelId="{2E01188B-E1A3-4142-81F1-A3013A6F07C8}">
      <dgm:prSet phldrT="[Text]"/>
      <dgm:spPr/>
      <dgm:t>
        <a:bodyPr/>
        <a:lstStyle/>
        <a:p>
          <a:r>
            <a:rPr lang="en-GB" dirty="0"/>
            <a:t>Contact made with parent or carer</a:t>
          </a:r>
        </a:p>
      </dgm:t>
    </dgm:pt>
    <dgm:pt modelId="{00C02F4E-DA03-4C95-A16E-B719F192DCF2}" type="parTrans" cxnId="{B3C38ACD-B356-4302-A931-BF1BAE6CF02E}">
      <dgm:prSet/>
      <dgm:spPr/>
      <dgm:t>
        <a:bodyPr/>
        <a:lstStyle/>
        <a:p>
          <a:endParaRPr lang="en-GB"/>
        </a:p>
      </dgm:t>
    </dgm:pt>
    <dgm:pt modelId="{477EFA22-8D01-4EEA-BE96-3657CBAB5D5B}" type="sibTrans" cxnId="{B3C38ACD-B356-4302-A931-BF1BAE6CF02E}">
      <dgm:prSet/>
      <dgm:spPr/>
      <dgm:t>
        <a:bodyPr/>
        <a:lstStyle/>
        <a:p>
          <a:endParaRPr lang="en-GB"/>
        </a:p>
      </dgm:t>
    </dgm:pt>
    <dgm:pt modelId="{B551252F-F490-4D32-9947-20899CCFBAE4}">
      <dgm:prSet phldrT="[Text]"/>
      <dgm:spPr/>
      <dgm:t>
        <a:bodyPr/>
        <a:lstStyle/>
        <a:p>
          <a:r>
            <a:rPr lang="en-GB" dirty="0"/>
            <a:t>Informal enquiry started</a:t>
          </a:r>
        </a:p>
      </dgm:t>
    </dgm:pt>
    <dgm:pt modelId="{F45A22D0-63C7-4984-B009-F87A24F52E6A}" type="parTrans" cxnId="{06E2506F-C425-412C-8418-2F6C9C82E107}">
      <dgm:prSet/>
      <dgm:spPr/>
      <dgm:t>
        <a:bodyPr/>
        <a:lstStyle/>
        <a:p>
          <a:endParaRPr lang="en-GB"/>
        </a:p>
      </dgm:t>
    </dgm:pt>
    <dgm:pt modelId="{CCCFBD0A-E586-4211-8B2C-A3AE4E1D1B7D}" type="sibTrans" cxnId="{06E2506F-C425-412C-8418-2F6C9C82E107}">
      <dgm:prSet/>
      <dgm:spPr/>
      <dgm:t>
        <a:bodyPr/>
        <a:lstStyle/>
        <a:p>
          <a:endParaRPr lang="en-GB"/>
        </a:p>
      </dgm:t>
    </dgm:pt>
    <dgm:pt modelId="{DA3CF5EC-BA41-47D5-BB5A-074ED02A2F83}">
      <dgm:prSet phldrT="[Text]"/>
      <dgm:spPr/>
      <dgm:t>
        <a:bodyPr/>
        <a:lstStyle/>
        <a:p>
          <a:r>
            <a:rPr lang="en-GB" dirty="0"/>
            <a:t>School Attendance Order issued</a:t>
          </a:r>
        </a:p>
      </dgm:t>
    </dgm:pt>
    <dgm:pt modelId="{1CE2839B-0C8E-4F40-BA38-194519299173}" type="parTrans" cxnId="{8192272D-84AF-4943-A29A-902D969DE57B}">
      <dgm:prSet/>
      <dgm:spPr/>
      <dgm:t>
        <a:bodyPr/>
        <a:lstStyle/>
        <a:p>
          <a:endParaRPr lang="en-GB"/>
        </a:p>
      </dgm:t>
    </dgm:pt>
    <dgm:pt modelId="{E0C0F40A-CDBC-46C5-B252-934D372BE116}" type="sibTrans" cxnId="{8192272D-84AF-4943-A29A-902D969DE57B}">
      <dgm:prSet/>
      <dgm:spPr/>
      <dgm:t>
        <a:bodyPr/>
        <a:lstStyle/>
        <a:p>
          <a:endParaRPr lang="en-GB"/>
        </a:p>
      </dgm:t>
    </dgm:pt>
    <dgm:pt modelId="{D793C3F9-2A1F-4EDB-AC87-3A74E191D36A}">
      <dgm:prSet phldrT="[Text]"/>
      <dgm:spPr/>
      <dgm:t>
        <a:bodyPr/>
        <a:lstStyle/>
        <a:p>
          <a:r>
            <a:rPr lang="en-GB" dirty="0"/>
            <a:t>Legal action for breach of SAO</a:t>
          </a:r>
        </a:p>
      </dgm:t>
    </dgm:pt>
    <dgm:pt modelId="{F995A1F2-7656-4FA3-84A9-E74F3E5F6C91}" type="parTrans" cxnId="{01B5B922-F731-4021-B223-9D45E29184D5}">
      <dgm:prSet/>
      <dgm:spPr/>
      <dgm:t>
        <a:bodyPr/>
        <a:lstStyle/>
        <a:p>
          <a:endParaRPr lang="en-GB"/>
        </a:p>
      </dgm:t>
    </dgm:pt>
    <dgm:pt modelId="{9858D90F-CE81-4C6E-A5F9-FBE391D573F5}" type="sibTrans" cxnId="{01B5B922-F731-4021-B223-9D45E29184D5}">
      <dgm:prSet/>
      <dgm:spPr/>
      <dgm:t>
        <a:bodyPr/>
        <a:lstStyle/>
        <a:p>
          <a:endParaRPr lang="en-GB"/>
        </a:p>
      </dgm:t>
    </dgm:pt>
    <dgm:pt modelId="{CBAE1481-28E4-496B-A8D6-9F6DE7B65675}" type="pres">
      <dgm:prSet presAssocID="{FCECFDDB-F9B6-4013-B647-6B20145F448B}" presName="Name0" presStyleCnt="0">
        <dgm:presLayoutVars>
          <dgm:dir/>
          <dgm:resizeHandles val="exact"/>
        </dgm:presLayoutVars>
      </dgm:prSet>
      <dgm:spPr/>
    </dgm:pt>
    <dgm:pt modelId="{EDB3F87F-D4FB-4FF8-B1F2-9BE41B2D27CB}" type="pres">
      <dgm:prSet presAssocID="{FB830817-D26C-46C1-8B35-49AC414A3A89}" presName="node" presStyleLbl="node1" presStyleIdx="0" presStyleCnt="5">
        <dgm:presLayoutVars>
          <dgm:bulletEnabled val="1"/>
        </dgm:presLayoutVars>
      </dgm:prSet>
      <dgm:spPr/>
    </dgm:pt>
    <dgm:pt modelId="{74A276CC-3D11-420C-A253-7B39CCCD3632}" type="pres">
      <dgm:prSet presAssocID="{6429384D-9534-43B1-8073-2E145517697C}" presName="sibTrans" presStyleLbl="sibTrans2D1" presStyleIdx="0" presStyleCnt="4"/>
      <dgm:spPr/>
    </dgm:pt>
    <dgm:pt modelId="{074A197E-46FF-42F5-929C-3C06129B7AFC}" type="pres">
      <dgm:prSet presAssocID="{6429384D-9534-43B1-8073-2E145517697C}" presName="connectorText" presStyleLbl="sibTrans2D1" presStyleIdx="0" presStyleCnt="4"/>
      <dgm:spPr/>
    </dgm:pt>
    <dgm:pt modelId="{B07DD548-9C51-4448-A1E2-29E0726AB56D}" type="pres">
      <dgm:prSet presAssocID="{2E01188B-E1A3-4142-81F1-A3013A6F07C8}" presName="node" presStyleLbl="node1" presStyleIdx="1" presStyleCnt="5">
        <dgm:presLayoutVars>
          <dgm:bulletEnabled val="1"/>
        </dgm:presLayoutVars>
      </dgm:prSet>
      <dgm:spPr/>
    </dgm:pt>
    <dgm:pt modelId="{1A20F896-B40F-4104-84EE-E415C20AD149}" type="pres">
      <dgm:prSet presAssocID="{477EFA22-8D01-4EEA-BE96-3657CBAB5D5B}" presName="sibTrans" presStyleLbl="sibTrans2D1" presStyleIdx="1" presStyleCnt="4"/>
      <dgm:spPr/>
    </dgm:pt>
    <dgm:pt modelId="{8C890EB7-642B-4AE9-A0CA-3B483C4450AB}" type="pres">
      <dgm:prSet presAssocID="{477EFA22-8D01-4EEA-BE96-3657CBAB5D5B}" presName="connectorText" presStyleLbl="sibTrans2D1" presStyleIdx="1" presStyleCnt="4"/>
      <dgm:spPr/>
    </dgm:pt>
    <dgm:pt modelId="{A1EDAE2E-C06A-4931-9C63-794E6283F992}" type="pres">
      <dgm:prSet presAssocID="{B551252F-F490-4D32-9947-20899CCFBAE4}" presName="node" presStyleLbl="node1" presStyleIdx="2" presStyleCnt="5" custAng="0">
        <dgm:presLayoutVars>
          <dgm:bulletEnabled val="1"/>
        </dgm:presLayoutVars>
      </dgm:prSet>
      <dgm:spPr/>
    </dgm:pt>
    <dgm:pt modelId="{1311DC97-70F4-4CD6-A7DC-FF3E1CADA2D9}" type="pres">
      <dgm:prSet presAssocID="{CCCFBD0A-E586-4211-8B2C-A3AE4E1D1B7D}" presName="sibTrans" presStyleLbl="sibTrans2D1" presStyleIdx="2" presStyleCnt="4"/>
      <dgm:spPr/>
    </dgm:pt>
    <dgm:pt modelId="{3902F56D-DFE5-4F2D-909A-BBBFBC5F7F3C}" type="pres">
      <dgm:prSet presAssocID="{CCCFBD0A-E586-4211-8B2C-A3AE4E1D1B7D}" presName="connectorText" presStyleLbl="sibTrans2D1" presStyleIdx="2" presStyleCnt="4"/>
      <dgm:spPr/>
    </dgm:pt>
    <dgm:pt modelId="{1619E401-7160-41B2-A071-C34FF2116FAD}" type="pres">
      <dgm:prSet presAssocID="{DA3CF5EC-BA41-47D5-BB5A-074ED02A2F83}" presName="node" presStyleLbl="node1" presStyleIdx="3" presStyleCnt="5">
        <dgm:presLayoutVars>
          <dgm:bulletEnabled val="1"/>
        </dgm:presLayoutVars>
      </dgm:prSet>
      <dgm:spPr/>
    </dgm:pt>
    <dgm:pt modelId="{9D271FBB-69C4-47CE-ABE9-F26388E4B27D}" type="pres">
      <dgm:prSet presAssocID="{E0C0F40A-CDBC-46C5-B252-934D372BE116}" presName="sibTrans" presStyleLbl="sibTrans2D1" presStyleIdx="3" presStyleCnt="4"/>
      <dgm:spPr/>
    </dgm:pt>
    <dgm:pt modelId="{FD01A67C-81B3-40D3-91EB-D67175482542}" type="pres">
      <dgm:prSet presAssocID="{E0C0F40A-CDBC-46C5-B252-934D372BE116}" presName="connectorText" presStyleLbl="sibTrans2D1" presStyleIdx="3" presStyleCnt="4"/>
      <dgm:spPr/>
    </dgm:pt>
    <dgm:pt modelId="{69DC4757-F7DB-4C3A-B421-6A78E76D7F42}" type="pres">
      <dgm:prSet presAssocID="{D793C3F9-2A1F-4EDB-AC87-3A74E191D36A}" presName="node" presStyleLbl="node1" presStyleIdx="4" presStyleCnt="5">
        <dgm:presLayoutVars>
          <dgm:bulletEnabled val="1"/>
        </dgm:presLayoutVars>
      </dgm:prSet>
      <dgm:spPr/>
    </dgm:pt>
  </dgm:ptLst>
  <dgm:cxnLst>
    <dgm:cxn modelId="{861E3012-A768-4FE7-BF13-0123214263D3}" type="presOf" srcId="{CCCFBD0A-E586-4211-8B2C-A3AE4E1D1B7D}" destId="{3902F56D-DFE5-4F2D-909A-BBBFBC5F7F3C}" srcOrd="1" destOrd="0" presId="urn:microsoft.com/office/officeart/2005/8/layout/process1"/>
    <dgm:cxn modelId="{5B55C421-DDA9-4C90-B79D-2E92237DB2D6}" type="presOf" srcId="{E0C0F40A-CDBC-46C5-B252-934D372BE116}" destId="{FD01A67C-81B3-40D3-91EB-D67175482542}" srcOrd="1" destOrd="0" presId="urn:microsoft.com/office/officeart/2005/8/layout/process1"/>
    <dgm:cxn modelId="{01B5B922-F731-4021-B223-9D45E29184D5}" srcId="{FCECFDDB-F9B6-4013-B647-6B20145F448B}" destId="{D793C3F9-2A1F-4EDB-AC87-3A74E191D36A}" srcOrd="4" destOrd="0" parTransId="{F995A1F2-7656-4FA3-84A9-E74F3E5F6C91}" sibTransId="{9858D90F-CE81-4C6E-A5F9-FBE391D573F5}"/>
    <dgm:cxn modelId="{5BF9602C-13AE-4A10-A531-F58CBC136219}" type="presOf" srcId="{B551252F-F490-4D32-9947-20899CCFBAE4}" destId="{A1EDAE2E-C06A-4931-9C63-794E6283F992}" srcOrd="0" destOrd="0" presId="urn:microsoft.com/office/officeart/2005/8/layout/process1"/>
    <dgm:cxn modelId="{8192272D-84AF-4943-A29A-902D969DE57B}" srcId="{FCECFDDB-F9B6-4013-B647-6B20145F448B}" destId="{DA3CF5EC-BA41-47D5-BB5A-074ED02A2F83}" srcOrd="3" destOrd="0" parTransId="{1CE2839B-0C8E-4F40-BA38-194519299173}" sibTransId="{E0C0F40A-CDBC-46C5-B252-934D372BE116}"/>
    <dgm:cxn modelId="{E50B833A-5A48-4B20-86ED-D92B91DD6F23}" type="presOf" srcId="{477EFA22-8D01-4EEA-BE96-3657CBAB5D5B}" destId="{1A20F896-B40F-4104-84EE-E415C20AD149}" srcOrd="0" destOrd="0" presId="urn:microsoft.com/office/officeart/2005/8/layout/process1"/>
    <dgm:cxn modelId="{D9D6BA3B-9812-40A0-AC7F-9F184AFCAF3A}" type="presOf" srcId="{FCECFDDB-F9B6-4013-B647-6B20145F448B}" destId="{CBAE1481-28E4-496B-A8D6-9F6DE7B65675}" srcOrd="0" destOrd="0" presId="urn:microsoft.com/office/officeart/2005/8/layout/process1"/>
    <dgm:cxn modelId="{80463547-242C-419A-9612-D2CBE9FE4494}" type="presOf" srcId="{DA3CF5EC-BA41-47D5-BB5A-074ED02A2F83}" destId="{1619E401-7160-41B2-A071-C34FF2116FAD}" srcOrd="0" destOrd="0" presId="urn:microsoft.com/office/officeart/2005/8/layout/process1"/>
    <dgm:cxn modelId="{90CE2568-2D27-46F9-B11A-3EFA969F499A}" type="presOf" srcId="{D793C3F9-2A1F-4EDB-AC87-3A74E191D36A}" destId="{69DC4757-F7DB-4C3A-B421-6A78E76D7F42}" srcOrd="0" destOrd="0" presId="urn:microsoft.com/office/officeart/2005/8/layout/process1"/>
    <dgm:cxn modelId="{D88BF04A-22A7-44D1-B9A0-70559F6E0524}" type="presOf" srcId="{FB830817-D26C-46C1-8B35-49AC414A3A89}" destId="{EDB3F87F-D4FB-4FF8-B1F2-9BE41B2D27CB}" srcOrd="0" destOrd="0" presId="urn:microsoft.com/office/officeart/2005/8/layout/process1"/>
    <dgm:cxn modelId="{06E2506F-C425-412C-8418-2F6C9C82E107}" srcId="{FCECFDDB-F9B6-4013-B647-6B20145F448B}" destId="{B551252F-F490-4D32-9947-20899CCFBAE4}" srcOrd="2" destOrd="0" parTransId="{F45A22D0-63C7-4984-B009-F87A24F52E6A}" sibTransId="{CCCFBD0A-E586-4211-8B2C-A3AE4E1D1B7D}"/>
    <dgm:cxn modelId="{E7D2608E-29FE-4047-BF5E-F8127E1F1EA1}" type="presOf" srcId="{6429384D-9534-43B1-8073-2E145517697C}" destId="{74A276CC-3D11-420C-A253-7B39CCCD3632}" srcOrd="0" destOrd="0" presId="urn:microsoft.com/office/officeart/2005/8/layout/process1"/>
    <dgm:cxn modelId="{282CAEA1-6F83-4854-AF65-6FB1723A2F63}" srcId="{FCECFDDB-F9B6-4013-B647-6B20145F448B}" destId="{FB830817-D26C-46C1-8B35-49AC414A3A89}" srcOrd="0" destOrd="0" parTransId="{A37C358F-7BD9-4F8A-BD39-0507BADB3A92}" sibTransId="{6429384D-9534-43B1-8073-2E145517697C}"/>
    <dgm:cxn modelId="{22AF5AB3-27EC-4AC1-B97B-DAFA29220695}" type="presOf" srcId="{2E01188B-E1A3-4142-81F1-A3013A6F07C8}" destId="{B07DD548-9C51-4448-A1E2-29E0726AB56D}" srcOrd="0" destOrd="0" presId="urn:microsoft.com/office/officeart/2005/8/layout/process1"/>
    <dgm:cxn modelId="{290EB0B3-6EF6-475F-A364-3422B2D61EE1}" type="presOf" srcId="{CCCFBD0A-E586-4211-8B2C-A3AE4E1D1B7D}" destId="{1311DC97-70F4-4CD6-A7DC-FF3E1CADA2D9}" srcOrd="0" destOrd="0" presId="urn:microsoft.com/office/officeart/2005/8/layout/process1"/>
    <dgm:cxn modelId="{B3C38ACD-B356-4302-A931-BF1BAE6CF02E}" srcId="{FCECFDDB-F9B6-4013-B647-6B20145F448B}" destId="{2E01188B-E1A3-4142-81F1-A3013A6F07C8}" srcOrd="1" destOrd="0" parTransId="{00C02F4E-DA03-4C95-A16E-B719F192DCF2}" sibTransId="{477EFA22-8D01-4EEA-BE96-3657CBAB5D5B}"/>
    <dgm:cxn modelId="{00DA98D7-E739-43C3-89C8-3A2CD1A1FC93}" type="presOf" srcId="{E0C0F40A-CDBC-46C5-B252-934D372BE116}" destId="{9D271FBB-69C4-47CE-ABE9-F26388E4B27D}" srcOrd="0" destOrd="0" presId="urn:microsoft.com/office/officeart/2005/8/layout/process1"/>
    <dgm:cxn modelId="{2F353DEC-4B0B-4216-A40C-3EB342882477}" type="presOf" srcId="{477EFA22-8D01-4EEA-BE96-3657CBAB5D5B}" destId="{8C890EB7-642B-4AE9-A0CA-3B483C4450AB}" srcOrd="1" destOrd="0" presId="urn:microsoft.com/office/officeart/2005/8/layout/process1"/>
    <dgm:cxn modelId="{E32F4DFE-E193-47C3-9827-621FE184D190}" type="presOf" srcId="{6429384D-9534-43B1-8073-2E145517697C}" destId="{074A197E-46FF-42F5-929C-3C06129B7AFC}" srcOrd="1" destOrd="0" presId="urn:microsoft.com/office/officeart/2005/8/layout/process1"/>
    <dgm:cxn modelId="{7BD419F3-6013-429A-9ABA-D01E49DDD65E}" type="presParOf" srcId="{CBAE1481-28E4-496B-A8D6-9F6DE7B65675}" destId="{EDB3F87F-D4FB-4FF8-B1F2-9BE41B2D27CB}" srcOrd="0" destOrd="0" presId="urn:microsoft.com/office/officeart/2005/8/layout/process1"/>
    <dgm:cxn modelId="{7C5017B4-ED64-414D-9592-7B125BAEB33F}" type="presParOf" srcId="{CBAE1481-28E4-496B-A8D6-9F6DE7B65675}" destId="{74A276CC-3D11-420C-A253-7B39CCCD3632}" srcOrd="1" destOrd="0" presId="urn:microsoft.com/office/officeart/2005/8/layout/process1"/>
    <dgm:cxn modelId="{1855D9C7-5DEB-4C97-AD30-ED921DF3BAE5}" type="presParOf" srcId="{74A276CC-3D11-420C-A253-7B39CCCD3632}" destId="{074A197E-46FF-42F5-929C-3C06129B7AFC}" srcOrd="0" destOrd="0" presId="urn:microsoft.com/office/officeart/2005/8/layout/process1"/>
    <dgm:cxn modelId="{A0054CB8-EC49-48E3-A0F5-D80407BC2F9F}" type="presParOf" srcId="{CBAE1481-28E4-496B-A8D6-9F6DE7B65675}" destId="{B07DD548-9C51-4448-A1E2-29E0726AB56D}" srcOrd="2" destOrd="0" presId="urn:microsoft.com/office/officeart/2005/8/layout/process1"/>
    <dgm:cxn modelId="{2174A595-47D8-4F26-A039-3001A04AD300}" type="presParOf" srcId="{CBAE1481-28E4-496B-A8D6-9F6DE7B65675}" destId="{1A20F896-B40F-4104-84EE-E415C20AD149}" srcOrd="3" destOrd="0" presId="urn:microsoft.com/office/officeart/2005/8/layout/process1"/>
    <dgm:cxn modelId="{7B6082C0-8E5B-4460-819D-4C4115A3A62C}" type="presParOf" srcId="{1A20F896-B40F-4104-84EE-E415C20AD149}" destId="{8C890EB7-642B-4AE9-A0CA-3B483C4450AB}" srcOrd="0" destOrd="0" presId="urn:microsoft.com/office/officeart/2005/8/layout/process1"/>
    <dgm:cxn modelId="{D0461181-FB78-44E1-8870-34EBC1E9AB9E}" type="presParOf" srcId="{CBAE1481-28E4-496B-A8D6-9F6DE7B65675}" destId="{A1EDAE2E-C06A-4931-9C63-794E6283F992}" srcOrd="4" destOrd="0" presId="urn:microsoft.com/office/officeart/2005/8/layout/process1"/>
    <dgm:cxn modelId="{2B330872-A9B3-4911-8D6E-323B39893877}" type="presParOf" srcId="{CBAE1481-28E4-496B-A8D6-9F6DE7B65675}" destId="{1311DC97-70F4-4CD6-A7DC-FF3E1CADA2D9}" srcOrd="5" destOrd="0" presId="urn:microsoft.com/office/officeart/2005/8/layout/process1"/>
    <dgm:cxn modelId="{0262D559-6EDE-4D37-9B35-D1B3F135D381}" type="presParOf" srcId="{1311DC97-70F4-4CD6-A7DC-FF3E1CADA2D9}" destId="{3902F56D-DFE5-4F2D-909A-BBBFBC5F7F3C}" srcOrd="0" destOrd="0" presId="urn:microsoft.com/office/officeart/2005/8/layout/process1"/>
    <dgm:cxn modelId="{08EECF6E-146F-4312-931E-C1B4E8224095}" type="presParOf" srcId="{CBAE1481-28E4-496B-A8D6-9F6DE7B65675}" destId="{1619E401-7160-41B2-A071-C34FF2116FAD}" srcOrd="6" destOrd="0" presId="urn:microsoft.com/office/officeart/2005/8/layout/process1"/>
    <dgm:cxn modelId="{C597851F-010C-4D14-B21A-09EAE22560C7}" type="presParOf" srcId="{CBAE1481-28E4-496B-A8D6-9F6DE7B65675}" destId="{9D271FBB-69C4-47CE-ABE9-F26388E4B27D}" srcOrd="7" destOrd="0" presId="urn:microsoft.com/office/officeart/2005/8/layout/process1"/>
    <dgm:cxn modelId="{E0ED323D-F9D1-450F-B02D-5796C23D251A}" type="presParOf" srcId="{9D271FBB-69C4-47CE-ABE9-F26388E4B27D}" destId="{FD01A67C-81B3-40D3-91EB-D67175482542}" srcOrd="0" destOrd="0" presId="urn:microsoft.com/office/officeart/2005/8/layout/process1"/>
    <dgm:cxn modelId="{0EB07E07-7C7B-49E2-A8E4-1635C0468173}" type="presParOf" srcId="{CBAE1481-28E4-496B-A8D6-9F6DE7B65675}" destId="{69DC4757-F7DB-4C3A-B421-6A78E76D7F4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CFDDB-F9B6-4013-B647-6B20145F448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FB830817-D26C-46C1-8B35-49AC414A3A89}">
      <dgm:prSet phldrT="[Text]"/>
      <dgm:spPr/>
      <dgm:t>
        <a:bodyPr/>
        <a:lstStyle/>
        <a:p>
          <a:r>
            <a:rPr lang="en-GB" dirty="0"/>
            <a:t>EHE concerns identified</a:t>
          </a:r>
        </a:p>
      </dgm:t>
    </dgm:pt>
    <dgm:pt modelId="{A37C358F-7BD9-4F8A-BD39-0507BADB3A92}" type="parTrans" cxnId="{282CAEA1-6F83-4854-AF65-6FB1723A2F63}">
      <dgm:prSet/>
      <dgm:spPr/>
      <dgm:t>
        <a:bodyPr/>
        <a:lstStyle/>
        <a:p>
          <a:endParaRPr lang="en-GB"/>
        </a:p>
      </dgm:t>
    </dgm:pt>
    <dgm:pt modelId="{6429384D-9534-43B1-8073-2E145517697C}" type="sibTrans" cxnId="{282CAEA1-6F83-4854-AF65-6FB1723A2F63}">
      <dgm:prSet/>
      <dgm:spPr/>
      <dgm:t>
        <a:bodyPr/>
        <a:lstStyle/>
        <a:p>
          <a:endParaRPr lang="en-GB"/>
        </a:p>
      </dgm:t>
    </dgm:pt>
    <dgm:pt modelId="{2E01188B-E1A3-4142-81F1-A3013A6F07C8}">
      <dgm:prSet phldrT="[Text]"/>
      <dgm:spPr/>
      <dgm:t>
        <a:bodyPr/>
        <a:lstStyle/>
        <a:p>
          <a:r>
            <a:rPr lang="en-GB" dirty="0"/>
            <a:t>Contact made with parent or carer</a:t>
          </a:r>
        </a:p>
      </dgm:t>
    </dgm:pt>
    <dgm:pt modelId="{00C02F4E-DA03-4C95-A16E-B719F192DCF2}" type="parTrans" cxnId="{B3C38ACD-B356-4302-A931-BF1BAE6CF02E}">
      <dgm:prSet/>
      <dgm:spPr/>
      <dgm:t>
        <a:bodyPr/>
        <a:lstStyle/>
        <a:p>
          <a:endParaRPr lang="en-GB"/>
        </a:p>
      </dgm:t>
    </dgm:pt>
    <dgm:pt modelId="{477EFA22-8D01-4EEA-BE96-3657CBAB5D5B}" type="sibTrans" cxnId="{B3C38ACD-B356-4302-A931-BF1BAE6CF02E}">
      <dgm:prSet/>
      <dgm:spPr/>
      <dgm:t>
        <a:bodyPr/>
        <a:lstStyle/>
        <a:p>
          <a:endParaRPr lang="en-GB"/>
        </a:p>
      </dgm:t>
    </dgm:pt>
    <dgm:pt modelId="{B551252F-F490-4D32-9947-20899CCFBAE4}">
      <dgm:prSet phldrT="[Text]"/>
      <dgm:spPr/>
      <dgm:t>
        <a:bodyPr/>
        <a:lstStyle/>
        <a:p>
          <a:r>
            <a:rPr lang="en-GB" dirty="0"/>
            <a:t>Informal enquiry started</a:t>
          </a:r>
        </a:p>
      </dgm:t>
    </dgm:pt>
    <dgm:pt modelId="{F45A22D0-63C7-4984-B009-F87A24F52E6A}" type="parTrans" cxnId="{06E2506F-C425-412C-8418-2F6C9C82E107}">
      <dgm:prSet/>
      <dgm:spPr/>
      <dgm:t>
        <a:bodyPr/>
        <a:lstStyle/>
        <a:p>
          <a:endParaRPr lang="en-GB"/>
        </a:p>
      </dgm:t>
    </dgm:pt>
    <dgm:pt modelId="{CCCFBD0A-E586-4211-8B2C-A3AE4E1D1B7D}" type="sibTrans" cxnId="{06E2506F-C425-412C-8418-2F6C9C82E107}">
      <dgm:prSet/>
      <dgm:spPr/>
      <dgm:t>
        <a:bodyPr/>
        <a:lstStyle/>
        <a:p>
          <a:endParaRPr lang="en-GB"/>
        </a:p>
      </dgm:t>
    </dgm:pt>
    <dgm:pt modelId="{DA3CF5EC-BA41-47D5-BB5A-074ED02A2F83}">
      <dgm:prSet phldrT="[Text]"/>
      <dgm:spPr/>
      <dgm:t>
        <a:bodyPr/>
        <a:lstStyle/>
        <a:p>
          <a:r>
            <a:rPr lang="en-GB" dirty="0"/>
            <a:t>School Attendance Order issued</a:t>
          </a:r>
        </a:p>
      </dgm:t>
    </dgm:pt>
    <dgm:pt modelId="{1CE2839B-0C8E-4F40-BA38-194519299173}" type="parTrans" cxnId="{8192272D-84AF-4943-A29A-902D969DE57B}">
      <dgm:prSet/>
      <dgm:spPr/>
      <dgm:t>
        <a:bodyPr/>
        <a:lstStyle/>
        <a:p>
          <a:endParaRPr lang="en-GB"/>
        </a:p>
      </dgm:t>
    </dgm:pt>
    <dgm:pt modelId="{E0C0F40A-CDBC-46C5-B252-934D372BE116}" type="sibTrans" cxnId="{8192272D-84AF-4943-A29A-902D969DE57B}">
      <dgm:prSet/>
      <dgm:spPr/>
      <dgm:t>
        <a:bodyPr/>
        <a:lstStyle/>
        <a:p>
          <a:endParaRPr lang="en-GB"/>
        </a:p>
      </dgm:t>
    </dgm:pt>
    <dgm:pt modelId="{D793C3F9-2A1F-4EDB-AC87-3A74E191D36A}">
      <dgm:prSet phldrT="[Text]"/>
      <dgm:spPr/>
      <dgm:t>
        <a:bodyPr/>
        <a:lstStyle/>
        <a:p>
          <a:r>
            <a:rPr lang="en-GB" dirty="0"/>
            <a:t>Legal action for breach of SAO</a:t>
          </a:r>
        </a:p>
      </dgm:t>
    </dgm:pt>
    <dgm:pt modelId="{F995A1F2-7656-4FA3-84A9-E74F3E5F6C91}" type="parTrans" cxnId="{01B5B922-F731-4021-B223-9D45E29184D5}">
      <dgm:prSet/>
      <dgm:spPr/>
      <dgm:t>
        <a:bodyPr/>
        <a:lstStyle/>
        <a:p>
          <a:endParaRPr lang="en-GB"/>
        </a:p>
      </dgm:t>
    </dgm:pt>
    <dgm:pt modelId="{9858D90F-CE81-4C6E-A5F9-FBE391D573F5}" type="sibTrans" cxnId="{01B5B922-F731-4021-B223-9D45E29184D5}">
      <dgm:prSet/>
      <dgm:spPr/>
      <dgm:t>
        <a:bodyPr/>
        <a:lstStyle/>
        <a:p>
          <a:endParaRPr lang="en-GB"/>
        </a:p>
      </dgm:t>
    </dgm:pt>
    <dgm:pt modelId="{CBAE1481-28E4-496B-A8D6-9F6DE7B65675}" type="pres">
      <dgm:prSet presAssocID="{FCECFDDB-F9B6-4013-B647-6B20145F448B}" presName="Name0" presStyleCnt="0">
        <dgm:presLayoutVars>
          <dgm:dir/>
          <dgm:resizeHandles val="exact"/>
        </dgm:presLayoutVars>
      </dgm:prSet>
      <dgm:spPr/>
    </dgm:pt>
    <dgm:pt modelId="{EDB3F87F-D4FB-4FF8-B1F2-9BE41B2D27CB}" type="pres">
      <dgm:prSet presAssocID="{FB830817-D26C-46C1-8B35-49AC414A3A89}" presName="node" presStyleLbl="node1" presStyleIdx="0" presStyleCnt="5">
        <dgm:presLayoutVars>
          <dgm:bulletEnabled val="1"/>
        </dgm:presLayoutVars>
      </dgm:prSet>
      <dgm:spPr/>
    </dgm:pt>
    <dgm:pt modelId="{74A276CC-3D11-420C-A253-7B39CCCD3632}" type="pres">
      <dgm:prSet presAssocID="{6429384D-9534-43B1-8073-2E145517697C}" presName="sibTrans" presStyleLbl="sibTrans2D1" presStyleIdx="0" presStyleCnt="4"/>
      <dgm:spPr/>
    </dgm:pt>
    <dgm:pt modelId="{074A197E-46FF-42F5-929C-3C06129B7AFC}" type="pres">
      <dgm:prSet presAssocID="{6429384D-9534-43B1-8073-2E145517697C}" presName="connectorText" presStyleLbl="sibTrans2D1" presStyleIdx="0" presStyleCnt="4"/>
      <dgm:spPr/>
    </dgm:pt>
    <dgm:pt modelId="{B07DD548-9C51-4448-A1E2-29E0726AB56D}" type="pres">
      <dgm:prSet presAssocID="{2E01188B-E1A3-4142-81F1-A3013A6F07C8}" presName="node" presStyleLbl="node1" presStyleIdx="1" presStyleCnt="5">
        <dgm:presLayoutVars>
          <dgm:bulletEnabled val="1"/>
        </dgm:presLayoutVars>
      </dgm:prSet>
      <dgm:spPr/>
    </dgm:pt>
    <dgm:pt modelId="{1A20F896-B40F-4104-84EE-E415C20AD149}" type="pres">
      <dgm:prSet presAssocID="{477EFA22-8D01-4EEA-BE96-3657CBAB5D5B}" presName="sibTrans" presStyleLbl="sibTrans2D1" presStyleIdx="1" presStyleCnt="4"/>
      <dgm:spPr/>
    </dgm:pt>
    <dgm:pt modelId="{8C890EB7-642B-4AE9-A0CA-3B483C4450AB}" type="pres">
      <dgm:prSet presAssocID="{477EFA22-8D01-4EEA-BE96-3657CBAB5D5B}" presName="connectorText" presStyleLbl="sibTrans2D1" presStyleIdx="1" presStyleCnt="4"/>
      <dgm:spPr/>
    </dgm:pt>
    <dgm:pt modelId="{A1EDAE2E-C06A-4931-9C63-794E6283F992}" type="pres">
      <dgm:prSet presAssocID="{B551252F-F490-4D32-9947-20899CCFBAE4}" presName="node" presStyleLbl="node1" presStyleIdx="2" presStyleCnt="5" custAng="0">
        <dgm:presLayoutVars>
          <dgm:bulletEnabled val="1"/>
        </dgm:presLayoutVars>
      </dgm:prSet>
      <dgm:spPr/>
    </dgm:pt>
    <dgm:pt modelId="{1311DC97-70F4-4CD6-A7DC-FF3E1CADA2D9}" type="pres">
      <dgm:prSet presAssocID="{CCCFBD0A-E586-4211-8B2C-A3AE4E1D1B7D}" presName="sibTrans" presStyleLbl="sibTrans2D1" presStyleIdx="2" presStyleCnt="4"/>
      <dgm:spPr/>
    </dgm:pt>
    <dgm:pt modelId="{3902F56D-DFE5-4F2D-909A-BBBFBC5F7F3C}" type="pres">
      <dgm:prSet presAssocID="{CCCFBD0A-E586-4211-8B2C-A3AE4E1D1B7D}" presName="connectorText" presStyleLbl="sibTrans2D1" presStyleIdx="2" presStyleCnt="4"/>
      <dgm:spPr/>
    </dgm:pt>
    <dgm:pt modelId="{1619E401-7160-41B2-A071-C34FF2116FAD}" type="pres">
      <dgm:prSet presAssocID="{DA3CF5EC-BA41-47D5-BB5A-074ED02A2F83}" presName="node" presStyleLbl="node1" presStyleIdx="3" presStyleCnt="5">
        <dgm:presLayoutVars>
          <dgm:bulletEnabled val="1"/>
        </dgm:presLayoutVars>
      </dgm:prSet>
      <dgm:spPr/>
    </dgm:pt>
    <dgm:pt modelId="{9D271FBB-69C4-47CE-ABE9-F26388E4B27D}" type="pres">
      <dgm:prSet presAssocID="{E0C0F40A-CDBC-46C5-B252-934D372BE116}" presName="sibTrans" presStyleLbl="sibTrans2D1" presStyleIdx="3" presStyleCnt="4"/>
      <dgm:spPr/>
    </dgm:pt>
    <dgm:pt modelId="{FD01A67C-81B3-40D3-91EB-D67175482542}" type="pres">
      <dgm:prSet presAssocID="{E0C0F40A-CDBC-46C5-B252-934D372BE116}" presName="connectorText" presStyleLbl="sibTrans2D1" presStyleIdx="3" presStyleCnt="4"/>
      <dgm:spPr/>
    </dgm:pt>
    <dgm:pt modelId="{69DC4757-F7DB-4C3A-B421-6A78E76D7F42}" type="pres">
      <dgm:prSet presAssocID="{D793C3F9-2A1F-4EDB-AC87-3A74E191D36A}" presName="node" presStyleLbl="node1" presStyleIdx="4" presStyleCnt="5">
        <dgm:presLayoutVars>
          <dgm:bulletEnabled val="1"/>
        </dgm:presLayoutVars>
      </dgm:prSet>
      <dgm:spPr/>
    </dgm:pt>
  </dgm:ptLst>
  <dgm:cxnLst>
    <dgm:cxn modelId="{861E3012-A768-4FE7-BF13-0123214263D3}" type="presOf" srcId="{CCCFBD0A-E586-4211-8B2C-A3AE4E1D1B7D}" destId="{3902F56D-DFE5-4F2D-909A-BBBFBC5F7F3C}" srcOrd="1" destOrd="0" presId="urn:microsoft.com/office/officeart/2005/8/layout/process1"/>
    <dgm:cxn modelId="{5B55C421-DDA9-4C90-B79D-2E92237DB2D6}" type="presOf" srcId="{E0C0F40A-CDBC-46C5-B252-934D372BE116}" destId="{FD01A67C-81B3-40D3-91EB-D67175482542}" srcOrd="1" destOrd="0" presId="urn:microsoft.com/office/officeart/2005/8/layout/process1"/>
    <dgm:cxn modelId="{01B5B922-F731-4021-B223-9D45E29184D5}" srcId="{FCECFDDB-F9B6-4013-B647-6B20145F448B}" destId="{D793C3F9-2A1F-4EDB-AC87-3A74E191D36A}" srcOrd="4" destOrd="0" parTransId="{F995A1F2-7656-4FA3-84A9-E74F3E5F6C91}" sibTransId="{9858D90F-CE81-4C6E-A5F9-FBE391D573F5}"/>
    <dgm:cxn modelId="{5BF9602C-13AE-4A10-A531-F58CBC136219}" type="presOf" srcId="{B551252F-F490-4D32-9947-20899CCFBAE4}" destId="{A1EDAE2E-C06A-4931-9C63-794E6283F992}" srcOrd="0" destOrd="0" presId="urn:microsoft.com/office/officeart/2005/8/layout/process1"/>
    <dgm:cxn modelId="{8192272D-84AF-4943-A29A-902D969DE57B}" srcId="{FCECFDDB-F9B6-4013-B647-6B20145F448B}" destId="{DA3CF5EC-BA41-47D5-BB5A-074ED02A2F83}" srcOrd="3" destOrd="0" parTransId="{1CE2839B-0C8E-4F40-BA38-194519299173}" sibTransId="{E0C0F40A-CDBC-46C5-B252-934D372BE116}"/>
    <dgm:cxn modelId="{E50B833A-5A48-4B20-86ED-D92B91DD6F23}" type="presOf" srcId="{477EFA22-8D01-4EEA-BE96-3657CBAB5D5B}" destId="{1A20F896-B40F-4104-84EE-E415C20AD149}" srcOrd="0" destOrd="0" presId="urn:microsoft.com/office/officeart/2005/8/layout/process1"/>
    <dgm:cxn modelId="{D9D6BA3B-9812-40A0-AC7F-9F184AFCAF3A}" type="presOf" srcId="{FCECFDDB-F9B6-4013-B647-6B20145F448B}" destId="{CBAE1481-28E4-496B-A8D6-9F6DE7B65675}" srcOrd="0" destOrd="0" presId="urn:microsoft.com/office/officeart/2005/8/layout/process1"/>
    <dgm:cxn modelId="{80463547-242C-419A-9612-D2CBE9FE4494}" type="presOf" srcId="{DA3CF5EC-BA41-47D5-BB5A-074ED02A2F83}" destId="{1619E401-7160-41B2-A071-C34FF2116FAD}" srcOrd="0" destOrd="0" presId="urn:microsoft.com/office/officeart/2005/8/layout/process1"/>
    <dgm:cxn modelId="{90CE2568-2D27-46F9-B11A-3EFA969F499A}" type="presOf" srcId="{D793C3F9-2A1F-4EDB-AC87-3A74E191D36A}" destId="{69DC4757-F7DB-4C3A-B421-6A78E76D7F42}" srcOrd="0" destOrd="0" presId="urn:microsoft.com/office/officeart/2005/8/layout/process1"/>
    <dgm:cxn modelId="{D88BF04A-22A7-44D1-B9A0-70559F6E0524}" type="presOf" srcId="{FB830817-D26C-46C1-8B35-49AC414A3A89}" destId="{EDB3F87F-D4FB-4FF8-B1F2-9BE41B2D27CB}" srcOrd="0" destOrd="0" presId="urn:microsoft.com/office/officeart/2005/8/layout/process1"/>
    <dgm:cxn modelId="{06E2506F-C425-412C-8418-2F6C9C82E107}" srcId="{FCECFDDB-F9B6-4013-B647-6B20145F448B}" destId="{B551252F-F490-4D32-9947-20899CCFBAE4}" srcOrd="2" destOrd="0" parTransId="{F45A22D0-63C7-4984-B009-F87A24F52E6A}" sibTransId="{CCCFBD0A-E586-4211-8B2C-A3AE4E1D1B7D}"/>
    <dgm:cxn modelId="{E7D2608E-29FE-4047-BF5E-F8127E1F1EA1}" type="presOf" srcId="{6429384D-9534-43B1-8073-2E145517697C}" destId="{74A276CC-3D11-420C-A253-7B39CCCD3632}" srcOrd="0" destOrd="0" presId="urn:microsoft.com/office/officeart/2005/8/layout/process1"/>
    <dgm:cxn modelId="{282CAEA1-6F83-4854-AF65-6FB1723A2F63}" srcId="{FCECFDDB-F9B6-4013-B647-6B20145F448B}" destId="{FB830817-D26C-46C1-8B35-49AC414A3A89}" srcOrd="0" destOrd="0" parTransId="{A37C358F-7BD9-4F8A-BD39-0507BADB3A92}" sibTransId="{6429384D-9534-43B1-8073-2E145517697C}"/>
    <dgm:cxn modelId="{22AF5AB3-27EC-4AC1-B97B-DAFA29220695}" type="presOf" srcId="{2E01188B-E1A3-4142-81F1-A3013A6F07C8}" destId="{B07DD548-9C51-4448-A1E2-29E0726AB56D}" srcOrd="0" destOrd="0" presId="urn:microsoft.com/office/officeart/2005/8/layout/process1"/>
    <dgm:cxn modelId="{290EB0B3-6EF6-475F-A364-3422B2D61EE1}" type="presOf" srcId="{CCCFBD0A-E586-4211-8B2C-A3AE4E1D1B7D}" destId="{1311DC97-70F4-4CD6-A7DC-FF3E1CADA2D9}" srcOrd="0" destOrd="0" presId="urn:microsoft.com/office/officeart/2005/8/layout/process1"/>
    <dgm:cxn modelId="{B3C38ACD-B356-4302-A931-BF1BAE6CF02E}" srcId="{FCECFDDB-F9B6-4013-B647-6B20145F448B}" destId="{2E01188B-E1A3-4142-81F1-A3013A6F07C8}" srcOrd="1" destOrd="0" parTransId="{00C02F4E-DA03-4C95-A16E-B719F192DCF2}" sibTransId="{477EFA22-8D01-4EEA-BE96-3657CBAB5D5B}"/>
    <dgm:cxn modelId="{00DA98D7-E739-43C3-89C8-3A2CD1A1FC93}" type="presOf" srcId="{E0C0F40A-CDBC-46C5-B252-934D372BE116}" destId="{9D271FBB-69C4-47CE-ABE9-F26388E4B27D}" srcOrd="0" destOrd="0" presId="urn:microsoft.com/office/officeart/2005/8/layout/process1"/>
    <dgm:cxn modelId="{2F353DEC-4B0B-4216-A40C-3EB342882477}" type="presOf" srcId="{477EFA22-8D01-4EEA-BE96-3657CBAB5D5B}" destId="{8C890EB7-642B-4AE9-A0CA-3B483C4450AB}" srcOrd="1" destOrd="0" presId="urn:microsoft.com/office/officeart/2005/8/layout/process1"/>
    <dgm:cxn modelId="{E32F4DFE-E193-47C3-9827-621FE184D190}" type="presOf" srcId="{6429384D-9534-43B1-8073-2E145517697C}" destId="{074A197E-46FF-42F5-929C-3C06129B7AFC}" srcOrd="1" destOrd="0" presId="urn:microsoft.com/office/officeart/2005/8/layout/process1"/>
    <dgm:cxn modelId="{7BD419F3-6013-429A-9ABA-D01E49DDD65E}" type="presParOf" srcId="{CBAE1481-28E4-496B-A8D6-9F6DE7B65675}" destId="{EDB3F87F-D4FB-4FF8-B1F2-9BE41B2D27CB}" srcOrd="0" destOrd="0" presId="urn:microsoft.com/office/officeart/2005/8/layout/process1"/>
    <dgm:cxn modelId="{7C5017B4-ED64-414D-9592-7B125BAEB33F}" type="presParOf" srcId="{CBAE1481-28E4-496B-A8D6-9F6DE7B65675}" destId="{74A276CC-3D11-420C-A253-7B39CCCD3632}" srcOrd="1" destOrd="0" presId="urn:microsoft.com/office/officeart/2005/8/layout/process1"/>
    <dgm:cxn modelId="{1855D9C7-5DEB-4C97-AD30-ED921DF3BAE5}" type="presParOf" srcId="{74A276CC-3D11-420C-A253-7B39CCCD3632}" destId="{074A197E-46FF-42F5-929C-3C06129B7AFC}" srcOrd="0" destOrd="0" presId="urn:microsoft.com/office/officeart/2005/8/layout/process1"/>
    <dgm:cxn modelId="{A0054CB8-EC49-48E3-A0F5-D80407BC2F9F}" type="presParOf" srcId="{CBAE1481-28E4-496B-A8D6-9F6DE7B65675}" destId="{B07DD548-9C51-4448-A1E2-29E0726AB56D}" srcOrd="2" destOrd="0" presId="urn:microsoft.com/office/officeart/2005/8/layout/process1"/>
    <dgm:cxn modelId="{2174A595-47D8-4F26-A039-3001A04AD300}" type="presParOf" srcId="{CBAE1481-28E4-496B-A8D6-9F6DE7B65675}" destId="{1A20F896-B40F-4104-84EE-E415C20AD149}" srcOrd="3" destOrd="0" presId="urn:microsoft.com/office/officeart/2005/8/layout/process1"/>
    <dgm:cxn modelId="{7B6082C0-8E5B-4460-819D-4C4115A3A62C}" type="presParOf" srcId="{1A20F896-B40F-4104-84EE-E415C20AD149}" destId="{8C890EB7-642B-4AE9-A0CA-3B483C4450AB}" srcOrd="0" destOrd="0" presId="urn:microsoft.com/office/officeart/2005/8/layout/process1"/>
    <dgm:cxn modelId="{D0461181-FB78-44E1-8870-34EBC1E9AB9E}" type="presParOf" srcId="{CBAE1481-28E4-496B-A8D6-9F6DE7B65675}" destId="{A1EDAE2E-C06A-4931-9C63-794E6283F992}" srcOrd="4" destOrd="0" presId="urn:microsoft.com/office/officeart/2005/8/layout/process1"/>
    <dgm:cxn modelId="{2B330872-A9B3-4911-8D6E-323B39893877}" type="presParOf" srcId="{CBAE1481-28E4-496B-A8D6-9F6DE7B65675}" destId="{1311DC97-70F4-4CD6-A7DC-FF3E1CADA2D9}" srcOrd="5" destOrd="0" presId="urn:microsoft.com/office/officeart/2005/8/layout/process1"/>
    <dgm:cxn modelId="{0262D559-6EDE-4D37-9B35-D1B3F135D381}" type="presParOf" srcId="{1311DC97-70F4-4CD6-A7DC-FF3E1CADA2D9}" destId="{3902F56D-DFE5-4F2D-909A-BBBFBC5F7F3C}" srcOrd="0" destOrd="0" presId="urn:microsoft.com/office/officeart/2005/8/layout/process1"/>
    <dgm:cxn modelId="{08EECF6E-146F-4312-931E-C1B4E8224095}" type="presParOf" srcId="{CBAE1481-28E4-496B-A8D6-9F6DE7B65675}" destId="{1619E401-7160-41B2-A071-C34FF2116FAD}" srcOrd="6" destOrd="0" presId="urn:microsoft.com/office/officeart/2005/8/layout/process1"/>
    <dgm:cxn modelId="{C597851F-010C-4D14-B21A-09EAE22560C7}" type="presParOf" srcId="{CBAE1481-28E4-496B-A8D6-9F6DE7B65675}" destId="{9D271FBB-69C4-47CE-ABE9-F26388E4B27D}" srcOrd="7" destOrd="0" presId="urn:microsoft.com/office/officeart/2005/8/layout/process1"/>
    <dgm:cxn modelId="{E0ED323D-F9D1-450F-B02D-5796C23D251A}" type="presParOf" srcId="{9D271FBB-69C4-47CE-ABE9-F26388E4B27D}" destId="{FD01A67C-81B3-40D3-91EB-D67175482542}" srcOrd="0" destOrd="0" presId="urn:microsoft.com/office/officeart/2005/8/layout/process1"/>
    <dgm:cxn modelId="{0EB07E07-7C7B-49E2-A8E4-1635C0468173}" type="presParOf" srcId="{CBAE1481-28E4-496B-A8D6-9F6DE7B65675}" destId="{69DC4757-F7DB-4C3A-B421-6A78E76D7F4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3ADB3D-1368-4B7A-A76D-F37B147E7E02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4CD5E057-552D-4206-875A-A1CF0809A5FA}">
      <dgm:prSet phldrT="[Text]"/>
      <dgm:spPr/>
      <dgm:t>
        <a:bodyPr/>
        <a:lstStyle/>
        <a:p>
          <a:r>
            <a:rPr lang="en-GB" dirty="0"/>
            <a:t>Vulnerable children</a:t>
          </a:r>
          <a:br>
            <a:rPr lang="en-GB" dirty="0"/>
          </a:br>
          <a:r>
            <a:rPr lang="en-GB" dirty="0"/>
            <a:t>CLA, CSC, CE, EHCP</a:t>
          </a:r>
        </a:p>
      </dgm:t>
    </dgm:pt>
    <dgm:pt modelId="{596618D1-A6B4-4B05-84EB-530A103F45C6}" type="parTrans" cxnId="{7BB79FEA-7012-482C-A883-799284EDE633}">
      <dgm:prSet/>
      <dgm:spPr/>
      <dgm:t>
        <a:bodyPr/>
        <a:lstStyle/>
        <a:p>
          <a:endParaRPr lang="en-GB"/>
        </a:p>
      </dgm:t>
    </dgm:pt>
    <dgm:pt modelId="{1D02DCF4-8B92-4B7B-8A74-8DA208D500C9}" type="sibTrans" cxnId="{7BB79FEA-7012-482C-A883-799284EDE633}">
      <dgm:prSet/>
      <dgm:spPr/>
      <dgm:t>
        <a:bodyPr/>
        <a:lstStyle/>
        <a:p>
          <a:endParaRPr lang="en-GB"/>
        </a:p>
      </dgm:t>
    </dgm:pt>
    <dgm:pt modelId="{D36995B5-CB4A-4AB8-A1F9-8BFD99B7092B}">
      <dgm:prSet phldrT="[Text]"/>
      <dgm:spPr/>
      <dgm:t>
        <a:bodyPr/>
        <a:lstStyle/>
        <a:p>
          <a:r>
            <a:rPr lang="en-GB" dirty="0"/>
            <a:t>Severe absence </a:t>
          </a:r>
          <a:br>
            <a:rPr lang="en-GB" dirty="0"/>
          </a:br>
          <a:r>
            <a:rPr lang="en-GB" dirty="0"/>
            <a:t>(&lt;50%)</a:t>
          </a:r>
        </a:p>
      </dgm:t>
    </dgm:pt>
    <dgm:pt modelId="{0EB8C503-2B05-4001-8F12-103BE4236A67}" type="parTrans" cxnId="{8F4D2162-A5B1-4D9B-AA95-ECA7F9C3B9E1}">
      <dgm:prSet/>
      <dgm:spPr/>
      <dgm:t>
        <a:bodyPr/>
        <a:lstStyle/>
        <a:p>
          <a:endParaRPr lang="en-GB"/>
        </a:p>
      </dgm:t>
    </dgm:pt>
    <dgm:pt modelId="{EB8044C7-AE83-4BEF-8885-45A696EFFE05}" type="sibTrans" cxnId="{8F4D2162-A5B1-4D9B-AA95-ECA7F9C3B9E1}">
      <dgm:prSet/>
      <dgm:spPr/>
      <dgm:t>
        <a:bodyPr/>
        <a:lstStyle/>
        <a:p>
          <a:endParaRPr lang="en-GB"/>
        </a:p>
      </dgm:t>
    </dgm:pt>
    <dgm:pt modelId="{86E3FAE6-3B2A-438D-8942-3CCE9296F329}">
      <dgm:prSet phldrT="[Text]"/>
      <dgm:spPr/>
      <dgm:t>
        <a:bodyPr/>
        <a:lstStyle/>
        <a:p>
          <a:r>
            <a:rPr lang="en-GB" dirty="0"/>
            <a:t>At risk of PA </a:t>
          </a:r>
          <a:br>
            <a:rPr lang="en-GB" dirty="0"/>
          </a:br>
          <a:r>
            <a:rPr lang="en-GB" dirty="0"/>
            <a:t>(approaching 90%)</a:t>
          </a:r>
        </a:p>
      </dgm:t>
    </dgm:pt>
    <dgm:pt modelId="{418C9657-0D40-412B-879C-99E1F3C9E19C}" type="parTrans" cxnId="{6F573509-E1AF-4127-9D80-154D4D5F7FF2}">
      <dgm:prSet/>
      <dgm:spPr/>
      <dgm:t>
        <a:bodyPr/>
        <a:lstStyle/>
        <a:p>
          <a:endParaRPr lang="en-GB"/>
        </a:p>
      </dgm:t>
    </dgm:pt>
    <dgm:pt modelId="{7C49A11A-4F4D-4044-A7D9-36C227EC95C4}" type="sibTrans" cxnId="{6F573509-E1AF-4127-9D80-154D4D5F7FF2}">
      <dgm:prSet/>
      <dgm:spPr/>
      <dgm:t>
        <a:bodyPr/>
        <a:lstStyle/>
        <a:p>
          <a:endParaRPr lang="en-GB"/>
        </a:p>
      </dgm:t>
    </dgm:pt>
    <dgm:pt modelId="{C2CED510-ED3E-4D4C-BE09-C44226ABD778}">
      <dgm:prSet phldrT="[Text]"/>
      <dgm:spPr/>
      <dgm:t>
        <a:bodyPr/>
        <a:lstStyle/>
        <a:p>
          <a:r>
            <a:rPr lang="en-GB" dirty="0"/>
            <a:t>Persistent absence </a:t>
          </a:r>
          <a:br>
            <a:rPr lang="en-GB" dirty="0"/>
          </a:br>
          <a:r>
            <a:rPr lang="en-GB" dirty="0"/>
            <a:t>(&lt;90%)</a:t>
          </a:r>
        </a:p>
      </dgm:t>
    </dgm:pt>
    <dgm:pt modelId="{B392764F-F42B-4236-9780-08ED8FF069B5}" type="parTrans" cxnId="{CDDCFBAC-5AEF-4532-8563-880B5A1C0CF7}">
      <dgm:prSet/>
      <dgm:spPr/>
      <dgm:t>
        <a:bodyPr/>
        <a:lstStyle/>
        <a:p>
          <a:endParaRPr lang="en-GB"/>
        </a:p>
      </dgm:t>
    </dgm:pt>
    <dgm:pt modelId="{ECF7C79B-165E-477E-B11A-E56C3C5C0F12}" type="sibTrans" cxnId="{CDDCFBAC-5AEF-4532-8563-880B5A1C0CF7}">
      <dgm:prSet/>
      <dgm:spPr/>
      <dgm:t>
        <a:bodyPr/>
        <a:lstStyle/>
        <a:p>
          <a:endParaRPr lang="en-GB"/>
        </a:p>
      </dgm:t>
    </dgm:pt>
    <dgm:pt modelId="{7F2D656C-3D15-4CAC-B0CA-C48347FB91BA}" type="pres">
      <dgm:prSet presAssocID="{5A3ADB3D-1368-4B7A-A76D-F37B147E7E02}" presName="compositeShape" presStyleCnt="0">
        <dgm:presLayoutVars>
          <dgm:dir/>
          <dgm:resizeHandles/>
        </dgm:presLayoutVars>
      </dgm:prSet>
      <dgm:spPr/>
    </dgm:pt>
    <dgm:pt modelId="{CEC85A37-96EE-4B49-A6CC-185BF792486B}" type="pres">
      <dgm:prSet presAssocID="{5A3ADB3D-1368-4B7A-A76D-F37B147E7E02}" presName="pyramid" presStyleLbl="node1" presStyleIdx="0" presStyleCnt="1" custLinFactNeighborX="8956" custLinFactNeighborY="-187"/>
      <dgm:spPr/>
    </dgm:pt>
    <dgm:pt modelId="{93A012CA-BCDE-431F-ABF6-D92C4BB03F88}" type="pres">
      <dgm:prSet presAssocID="{5A3ADB3D-1368-4B7A-A76D-F37B147E7E02}" presName="theList" presStyleCnt="0"/>
      <dgm:spPr/>
    </dgm:pt>
    <dgm:pt modelId="{26A7F6CE-6C12-4B78-9000-736CBD983242}" type="pres">
      <dgm:prSet presAssocID="{4CD5E057-552D-4206-875A-A1CF0809A5FA}" presName="aNode" presStyleLbl="fgAcc1" presStyleIdx="0" presStyleCnt="4">
        <dgm:presLayoutVars>
          <dgm:bulletEnabled val="1"/>
        </dgm:presLayoutVars>
      </dgm:prSet>
      <dgm:spPr/>
    </dgm:pt>
    <dgm:pt modelId="{DB551DF6-5193-4A7B-B838-12EAE1B033EC}" type="pres">
      <dgm:prSet presAssocID="{4CD5E057-552D-4206-875A-A1CF0809A5FA}" presName="aSpace" presStyleCnt="0"/>
      <dgm:spPr/>
    </dgm:pt>
    <dgm:pt modelId="{C4B69F53-3FD4-49A7-B71C-DD402290997D}" type="pres">
      <dgm:prSet presAssocID="{D36995B5-CB4A-4AB8-A1F9-8BFD99B7092B}" presName="aNode" presStyleLbl="fgAcc1" presStyleIdx="1" presStyleCnt="4">
        <dgm:presLayoutVars>
          <dgm:bulletEnabled val="1"/>
        </dgm:presLayoutVars>
      </dgm:prSet>
      <dgm:spPr/>
    </dgm:pt>
    <dgm:pt modelId="{F22ABB90-04D5-452A-9B72-83EBCAE0D785}" type="pres">
      <dgm:prSet presAssocID="{D36995B5-CB4A-4AB8-A1F9-8BFD99B7092B}" presName="aSpace" presStyleCnt="0"/>
      <dgm:spPr/>
    </dgm:pt>
    <dgm:pt modelId="{C42B0B4C-12E9-41F4-880B-6173486F51BE}" type="pres">
      <dgm:prSet presAssocID="{C2CED510-ED3E-4D4C-BE09-C44226ABD778}" presName="aNode" presStyleLbl="fgAcc1" presStyleIdx="2" presStyleCnt="4">
        <dgm:presLayoutVars>
          <dgm:bulletEnabled val="1"/>
        </dgm:presLayoutVars>
      </dgm:prSet>
      <dgm:spPr/>
    </dgm:pt>
    <dgm:pt modelId="{04FA011E-BAFC-443A-B828-D1334BD7E626}" type="pres">
      <dgm:prSet presAssocID="{C2CED510-ED3E-4D4C-BE09-C44226ABD778}" presName="aSpace" presStyleCnt="0"/>
      <dgm:spPr/>
    </dgm:pt>
    <dgm:pt modelId="{B6FF6888-4A8D-43F4-BE36-54F29E132984}" type="pres">
      <dgm:prSet presAssocID="{86E3FAE6-3B2A-438D-8942-3CCE9296F329}" presName="aNode" presStyleLbl="fgAcc1" presStyleIdx="3" presStyleCnt="4">
        <dgm:presLayoutVars>
          <dgm:bulletEnabled val="1"/>
        </dgm:presLayoutVars>
      </dgm:prSet>
      <dgm:spPr/>
    </dgm:pt>
    <dgm:pt modelId="{44F0D789-D637-4604-85F7-ADF9D4532C0A}" type="pres">
      <dgm:prSet presAssocID="{86E3FAE6-3B2A-438D-8942-3CCE9296F329}" presName="aSpace" presStyleCnt="0"/>
      <dgm:spPr/>
    </dgm:pt>
  </dgm:ptLst>
  <dgm:cxnLst>
    <dgm:cxn modelId="{6F573509-E1AF-4127-9D80-154D4D5F7FF2}" srcId="{5A3ADB3D-1368-4B7A-A76D-F37B147E7E02}" destId="{86E3FAE6-3B2A-438D-8942-3CCE9296F329}" srcOrd="3" destOrd="0" parTransId="{418C9657-0D40-412B-879C-99E1F3C9E19C}" sibTransId="{7C49A11A-4F4D-4044-A7D9-36C227EC95C4}"/>
    <dgm:cxn modelId="{8F4D2162-A5B1-4D9B-AA95-ECA7F9C3B9E1}" srcId="{5A3ADB3D-1368-4B7A-A76D-F37B147E7E02}" destId="{D36995B5-CB4A-4AB8-A1F9-8BFD99B7092B}" srcOrd="1" destOrd="0" parTransId="{0EB8C503-2B05-4001-8F12-103BE4236A67}" sibTransId="{EB8044C7-AE83-4BEF-8885-45A696EFFE05}"/>
    <dgm:cxn modelId="{DDFCC767-5F70-4678-8133-F44DDC636266}" type="presOf" srcId="{D36995B5-CB4A-4AB8-A1F9-8BFD99B7092B}" destId="{C4B69F53-3FD4-49A7-B71C-DD402290997D}" srcOrd="0" destOrd="0" presId="urn:microsoft.com/office/officeart/2005/8/layout/pyramid2"/>
    <dgm:cxn modelId="{CDDCFBAC-5AEF-4532-8563-880B5A1C0CF7}" srcId="{5A3ADB3D-1368-4B7A-A76D-F37B147E7E02}" destId="{C2CED510-ED3E-4D4C-BE09-C44226ABD778}" srcOrd="2" destOrd="0" parTransId="{B392764F-F42B-4236-9780-08ED8FF069B5}" sibTransId="{ECF7C79B-165E-477E-B11A-E56C3C5C0F12}"/>
    <dgm:cxn modelId="{54E1FED1-B50B-4F32-A225-CD83CB5052C2}" type="presOf" srcId="{C2CED510-ED3E-4D4C-BE09-C44226ABD778}" destId="{C42B0B4C-12E9-41F4-880B-6173486F51BE}" srcOrd="0" destOrd="0" presId="urn:microsoft.com/office/officeart/2005/8/layout/pyramid2"/>
    <dgm:cxn modelId="{453E4CDF-65E9-41A1-9D0B-42DD25A0C692}" type="presOf" srcId="{4CD5E057-552D-4206-875A-A1CF0809A5FA}" destId="{26A7F6CE-6C12-4B78-9000-736CBD983242}" srcOrd="0" destOrd="0" presId="urn:microsoft.com/office/officeart/2005/8/layout/pyramid2"/>
    <dgm:cxn modelId="{B47FDDE7-56BA-4664-8E68-FDA11560E51D}" type="presOf" srcId="{5A3ADB3D-1368-4B7A-A76D-F37B147E7E02}" destId="{7F2D656C-3D15-4CAC-B0CA-C48347FB91BA}" srcOrd="0" destOrd="0" presId="urn:microsoft.com/office/officeart/2005/8/layout/pyramid2"/>
    <dgm:cxn modelId="{29BE2AE8-C69E-4655-9D78-61E6CD5B1FA5}" type="presOf" srcId="{86E3FAE6-3B2A-438D-8942-3CCE9296F329}" destId="{B6FF6888-4A8D-43F4-BE36-54F29E132984}" srcOrd="0" destOrd="0" presId="urn:microsoft.com/office/officeart/2005/8/layout/pyramid2"/>
    <dgm:cxn modelId="{7BB79FEA-7012-482C-A883-799284EDE633}" srcId="{5A3ADB3D-1368-4B7A-A76D-F37B147E7E02}" destId="{4CD5E057-552D-4206-875A-A1CF0809A5FA}" srcOrd="0" destOrd="0" parTransId="{596618D1-A6B4-4B05-84EB-530A103F45C6}" sibTransId="{1D02DCF4-8B92-4B7B-8A74-8DA208D500C9}"/>
    <dgm:cxn modelId="{738E9316-3C13-425F-95C4-D170F6913BC4}" type="presParOf" srcId="{7F2D656C-3D15-4CAC-B0CA-C48347FB91BA}" destId="{CEC85A37-96EE-4B49-A6CC-185BF792486B}" srcOrd="0" destOrd="0" presId="urn:microsoft.com/office/officeart/2005/8/layout/pyramid2"/>
    <dgm:cxn modelId="{4BEBE944-02F3-4875-A854-B93E507353E1}" type="presParOf" srcId="{7F2D656C-3D15-4CAC-B0CA-C48347FB91BA}" destId="{93A012CA-BCDE-431F-ABF6-D92C4BB03F88}" srcOrd="1" destOrd="0" presId="urn:microsoft.com/office/officeart/2005/8/layout/pyramid2"/>
    <dgm:cxn modelId="{F6DB851A-F65E-4FB8-83AC-4C356477A36B}" type="presParOf" srcId="{93A012CA-BCDE-431F-ABF6-D92C4BB03F88}" destId="{26A7F6CE-6C12-4B78-9000-736CBD983242}" srcOrd="0" destOrd="0" presId="urn:microsoft.com/office/officeart/2005/8/layout/pyramid2"/>
    <dgm:cxn modelId="{A78D7336-0401-461E-B132-6277AE0E0031}" type="presParOf" srcId="{93A012CA-BCDE-431F-ABF6-D92C4BB03F88}" destId="{DB551DF6-5193-4A7B-B838-12EAE1B033EC}" srcOrd="1" destOrd="0" presId="urn:microsoft.com/office/officeart/2005/8/layout/pyramid2"/>
    <dgm:cxn modelId="{01292A34-F15F-4C84-A2DB-89A2BA13DC98}" type="presParOf" srcId="{93A012CA-BCDE-431F-ABF6-D92C4BB03F88}" destId="{C4B69F53-3FD4-49A7-B71C-DD402290997D}" srcOrd="2" destOrd="0" presId="urn:microsoft.com/office/officeart/2005/8/layout/pyramid2"/>
    <dgm:cxn modelId="{442CA5C6-A820-4DB5-AAF8-1650C470AD9D}" type="presParOf" srcId="{93A012CA-BCDE-431F-ABF6-D92C4BB03F88}" destId="{F22ABB90-04D5-452A-9B72-83EBCAE0D785}" srcOrd="3" destOrd="0" presId="urn:microsoft.com/office/officeart/2005/8/layout/pyramid2"/>
    <dgm:cxn modelId="{126B8AAB-6F07-4163-B989-0159BA4E40DA}" type="presParOf" srcId="{93A012CA-BCDE-431F-ABF6-D92C4BB03F88}" destId="{C42B0B4C-12E9-41F4-880B-6173486F51BE}" srcOrd="4" destOrd="0" presId="urn:microsoft.com/office/officeart/2005/8/layout/pyramid2"/>
    <dgm:cxn modelId="{96B19F3C-6C2B-4928-B823-6D852F1358EA}" type="presParOf" srcId="{93A012CA-BCDE-431F-ABF6-D92C4BB03F88}" destId="{04FA011E-BAFC-443A-B828-D1334BD7E626}" srcOrd="5" destOrd="0" presId="urn:microsoft.com/office/officeart/2005/8/layout/pyramid2"/>
    <dgm:cxn modelId="{80B2FD91-A6B5-4F0A-9A8D-8B63D810412F}" type="presParOf" srcId="{93A012CA-BCDE-431F-ABF6-D92C4BB03F88}" destId="{B6FF6888-4A8D-43F4-BE36-54F29E132984}" srcOrd="6" destOrd="0" presId="urn:microsoft.com/office/officeart/2005/8/layout/pyramid2"/>
    <dgm:cxn modelId="{5E0EA136-4EB4-4750-B94B-129DD196D936}" type="presParOf" srcId="{93A012CA-BCDE-431F-ABF6-D92C4BB03F88}" destId="{44F0D789-D637-4604-85F7-ADF9D4532C0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E075D-925C-4464-9838-48ECB8D4D910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EAFFC4BD-ACA1-40AC-A3D8-5D268F52F7A7}">
      <dgm:prSet phldrT="[Text]"/>
      <dgm:spPr/>
      <dgm:t>
        <a:bodyPr/>
        <a:lstStyle/>
        <a:p>
          <a:r>
            <a:rPr lang="en-GB" dirty="0"/>
            <a:t>EHE Concerns</a:t>
          </a:r>
        </a:p>
      </dgm:t>
    </dgm:pt>
    <dgm:pt modelId="{13734E4C-92D0-45EE-BEA7-4F3E4368A9EA}" type="parTrans" cxnId="{1F4192CF-8DAB-4CCD-AD82-89F8546A4CA4}">
      <dgm:prSet/>
      <dgm:spPr/>
      <dgm:t>
        <a:bodyPr/>
        <a:lstStyle/>
        <a:p>
          <a:endParaRPr lang="en-GB"/>
        </a:p>
      </dgm:t>
    </dgm:pt>
    <dgm:pt modelId="{02B2809F-B1F6-4E75-BA0E-629ABA49C6B8}" type="sibTrans" cxnId="{1F4192CF-8DAB-4CCD-AD82-89F8546A4CA4}">
      <dgm:prSet/>
      <dgm:spPr/>
      <dgm:t>
        <a:bodyPr/>
        <a:lstStyle/>
        <a:p>
          <a:endParaRPr lang="en-GB"/>
        </a:p>
      </dgm:t>
    </dgm:pt>
    <dgm:pt modelId="{A2A8B47A-08F2-48AA-9CD2-943429F0EE07}">
      <dgm:prSet phldrT="[Text]"/>
      <dgm:spPr/>
      <dgm:t>
        <a:bodyPr/>
        <a:lstStyle/>
        <a:p>
          <a:r>
            <a:rPr lang="en-GB" dirty="0"/>
            <a:t>Safeguarding Concerns</a:t>
          </a:r>
        </a:p>
      </dgm:t>
    </dgm:pt>
    <dgm:pt modelId="{7C9DD920-5DDF-4C30-9EAB-22948C3F2B08}" type="parTrans" cxnId="{FE169858-7B39-48C7-A780-EF4E302787C0}">
      <dgm:prSet/>
      <dgm:spPr/>
      <dgm:t>
        <a:bodyPr/>
        <a:lstStyle/>
        <a:p>
          <a:endParaRPr lang="en-GB"/>
        </a:p>
      </dgm:t>
    </dgm:pt>
    <dgm:pt modelId="{F169907C-8995-4649-ABB1-319097AC7D19}" type="sibTrans" cxnId="{FE169858-7B39-48C7-A780-EF4E302787C0}">
      <dgm:prSet/>
      <dgm:spPr/>
      <dgm:t>
        <a:bodyPr/>
        <a:lstStyle/>
        <a:p>
          <a:endParaRPr lang="en-GB"/>
        </a:p>
      </dgm:t>
    </dgm:pt>
    <dgm:pt modelId="{D2DCF7BE-3FB8-49C2-AD1D-38EA18E239D9}">
      <dgm:prSet phldrT="[Text]"/>
      <dgm:spPr/>
      <dgm:t>
        <a:bodyPr/>
        <a:lstStyle/>
        <a:p>
          <a:r>
            <a:rPr lang="en-GB" dirty="0"/>
            <a:t>Attendance Concerns</a:t>
          </a:r>
        </a:p>
      </dgm:t>
    </dgm:pt>
    <dgm:pt modelId="{E3D9B6B9-1821-4BF8-A3A5-D9417E7ACC3B}" type="parTrans" cxnId="{F806E9DB-E2BF-49CD-920A-3C2FFA8E77D6}">
      <dgm:prSet/>
      <dgm:spPr/>
      <dgm:t>
        <a:bodyPr/>
        <a:lstStyle/>
        <a:p>
          <a:endParaRPr lang="en-GB"/>
        </a:p>
      </dgm:t>
    </dgm:pt>
    <dgm:pt modelId="{5B40CEBF-8B09-43E2-86CE-498064B5D394}" type="sibTrans" cxnId="{F806E9DB-E2BF-49CD-920A-3C2FFA8E77D6}">
      <dgm:prSet/>
      <dgm:spPr/>
      <dgm:t>
        <a:bodyPr/>
        <a:lstStyle/>
        <a:p>
          <a:endParaRPr lang="en-GB"/>
        </a:p>
      </dgm:t>
    </dgm:pt>
    <dgm:pt modelId="{7B543E3F-E2C9-4618-A44D-8400C95CBCAF}" type="pres">
      <dgm:prSet presAssocID="{9C3E075D-925C-4464-9838-48ECB8D4D910}" presName="compositeShape" presStyleCnt="0">
        <dgm:presLayoutVars>
          <dgm:chMax val="7"/>
          <dgm:dir/>
          <dgm:resizeHandles val="exact"/>
        </dgm:presLayoutVars>
      </dgm:prSet>
      <dgm:spPr/>
    </dgm:pt>
    <dgm:pt modelId="{00B1F205-98CD-46AF-93D3-3F92ADCEB2FC}" type="pres">
      <dgm:prSet presAssocID="{EAFFC4BD-ACA1-40AC-A3D8-5D268F52F7A7}" presName="circ1" presStyleLbl="vennNode1" presStyleIdx="0" presStyleCnt="3"/>
      <dgm:spPr/>
    </dgm:pt>
    <dgm:pt modelId="{5F0466ED-F464-41E0-8A78-CEF28242CE5A}" type="pres">
      <dgm:prSet presAssocID="{EAFFC4BD-ACA1-40AC-A3D8-5D268F52F7A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BFC313E-B35D-409D-86CD-BBD4C7C79D61}" type="pres">
      <dgm:prSet presAssocID="{A2A8B47A-08F2-48AA-9CD2-943429F0EE07}" presName="circ2" presStyleLbl="vennNode1" presStyleIdx="1" presStyleCnt="3"/>
      <dgm:spPr/>
    </dgm:pt>
    <dgm:pt modelId="{1CE1E4AA-AF2F-4FFD-9BCB-534556E7E0E4}" type="pres">
      <dgm:prSet presAssocID="{A2A8B47A-08F2-48AA-9CD2-943429F0EE0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9E9B2C-755A-451D-9186-47071F9D1176}" type="pres">
      <dgm:prSet presAssocID="{D2DCF7BE-3FB8-49C2-AD1D-38EA18E239D9}" presName="circ3" presStyleLbl="vennNode1" presStyleIdx="2" presStyleCnt="3"/>
      <dgm:spPr/>
    </dgm:pt>
    <dgm:pt modelId="{FE4AB0D6-287A-4E23-804E-9CA4124A695C}" type="pres">
      <dgm:prSet presAssocID="{D2DCF7BE-3FB8-49C2-AD1D-38EA18E239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52F5728-9CCA-476E-81D3-BFA903EE9F48}" type="presOf" srcId="{A2A8B47A-08F2-48AA-9CD2-943429F0EE07}" destId="{ABFC313E-B35D-409D-86CD-BBD4C7C79D61}" srcOrd="0" destOrd="0" presId="urn:microsoft.com/office/officeart/2005/8/layout/venn1"/>
    <dgm:cxn modelId="{97AFD46F-E88A-4ED8-9B21-19B7D8D3687A}" type="presOf" srcId="{9C3E075D-925C-4464-9838-48ECB8D4D910}" destId="{7B543E3F-E2C9-4618-A44D-8400C95CBCAF}" srcOrd="0" destOrd="0" presId="urn:microsoft.com/office/officeart/2005/8/layout/venn1"/>
    <dgm:cxn modelId="{FE169858-7B39-48C7-A780-EF4E302787C0}" srcId="{9C3E075D-925C-4464-9838-48ECB8D4D910}" destId="{A2A8B47A-08F2-48AA-9CD2-943429F0EE07}" srcOrd="1" destOrd="0" parTransId="{7C9DD920-5DDF-4C30-9EAB-22948C3F2B08}" sibTransId="{F169907C-8995-4649-ABB1-319097AC7D19}"/>
    <dgm:cxn modelId="{67C44187-ACCD-4598-AFBC-F5E11B80F29D}" type="presOf" srcId="{EAFFC4BD-ACA1-40AC-A3D8-5D268F52F7A7}" destId="{00B1F205-98CD-46AF-93D3-3F92ADCEB2FC}" srcOrd="0" destOrd="0" presId="urn:microsoft.com/office/officeart/2005/8/layout/venn1"/>
    <dgm:cxn modelId="{CAC4E6AD-2566-4F68-B3F4-633DDEFC3668}" type="presOf" srcId="{A2A8B47A-08F2-48AA-9CD2-943429F0EE07}" destId="{1CE1E4AA-AF2F-4FFD-9BCB-534556E7E0E4}" srcOrd="1" destOrd="0" presId="urn:microsoft.com/office/officeart/2005/8/layout/venn1"/>
    <dgm:cxn modelId="{D9C07BBC-EB14-4C05-B1E3-AA46A672092B}" type="presOf" srcId="{EAFFC4BD-ACA1-40AC-A3D8-5D268F52F7A7}" destId="{5F0466ED-F464-41E0-8A78-CEF28242CE5A}" srcOrd="1" destOrd="0" presId="urn:microsoft.com/office/officeart/2005/8/layout/venn1"/>
    <dgm:cxn modelId="{1F4192CF-8DAB-4CCD-AD82-89F8546A4CA4}" srcId="{9C3E075D-925C-4464-9838-48ECB8D4D910}" destId="{EAFFC4BD-ACA1-40AC-A3D8-5D268F52F7A7}" srcOrd="0" destOrd="0" parTransId="{13734E4C-92D0-45EE-BEA7-4F3E4368A9EA}" sibTransId="{02B2809F-B1F6-4E75-BA0E-629ABA49C6B8}"/>
    <dgm:cxn modelId="{0812C8CF-B290-4FA1-8333-C532B7316024}" type="presOf" srcId="{D2DCF7BE-3FB8-49C2-AD1D-38EA18E239D9}" destId="{FE4AB0D6-287A-4E23-804E-9CA4124A695C}" srcOrd="1" destOrd="0" presId="urn:microsoft.com/office/officeart/2005/8/layout/venn1"/>
    <dgm:cxn modelId="{F806E9DB-E2BF-49CD-920A-3C2FFA8E77D6}" srcId="{9C3E075D-925C-4464-9838-48ECB8D4D910}" destId="{D2DCF7BE-3FB8-49C2-AD1D-38EA18E239D9}" srcOrd="2" destOrd="0" parTransId="{E3D9B6B9-1821-4BF8-A3A5-D9417E7ACC3B}" sibTransId="{5B40CEBF-8B09-43E2-86CE-498064B5D394}"/>
    <dgm:cxn modelId="{C2E670E4-4301-443A-BCAD-F609B35FFE5D}" type="presOf" srcId="{D2DCF7BE-3FB8-49C2-AD1D-38EA18E239D9}" destId="{479E9B2C-755A-451D-9186-47071F9D1176}" srcOrd="0" destOrd="0" presId="urn:microsoft.com/office/officeart/2005/8/layout/venn1"/>
    <dgm:cxn modelId="{47EF63B1-FFBB-4144-B6CE-B3D468F1512C}" type="presParOf" srcId="{7B543E3F-E2C9-4618-A44D-8400C95CBCAF}" destId="{00B1F205-98CD-46AF-93D3-3F92ADCEB2FC}" srcOrd="0" destOrd="0" presId="urn:microsoft.com/office/officeart/2005/8/layout/venn1"/>
    <dgm:cxn modelId="{C3BD367A-0749-400D-B9C7-E97DE5BCEE30}" type="presParOf" srcId="{7B543E3F-E2C9-4618-A44D-8400C95CBCAF}" destId="{5F0466ED-F464-41E0-8A78-CEF28242CE5A}" srcOrd="1" destOrd="0" presId="urn:microsoft.com/office/officeart/2005/8/layout/venn1"/>
    <dgm:cxn modelId="{113AFAE0-EC36-47ED-8E82-CDC3825377E3}" type="presParOf" srcId="{7B543E3F-E2C9-4618-A44D-8400C95CBCAF}" destId="{ABFC313E-B35D-409D-86CD-BBD4C7C79D61}" srcOrd="2" destOrd="0" presId="urn:microsoft.com/office/officeart/2005/8/layout/venn1"/>
    <dgm:cxn modelId="{6AC5F3A7-A836-4B84-966E-6BD8D68EA758}" type="presParOf" srcId="{7B543E3F-E2C9-4618-A44D-8400C95CBCAF}" destId="{1CE1E4AA-AF2F-4FFD-9BCB-534556E7E0E4}" srcOrd="3" destOrd="0" presId="urn:microsoft.com/office/officeart/2005/8/layout/venn1"/>
    <dgm:cxn modelId="{A233EAD3-4596-434B-BD23-EBC4E8A990CA}" type="presParOf" srcId="{7B543E3F-E2C9-4618-A44D-8400C95CBCAF}" destId="{479E9B2C-755A-451D-9186-47071F9D1176}" srcOrd="4" destOrd="0" presId="urn:microsoft.com/office/officeart/2005/8/layout/venn1"/>
    <dgm:cxn modelId="{1CFCB1A8-DFEB-4C34-91EB-14AF3B91D699}" type="presParOf" srcId="{7B543E3F-E2C9-4618-A44D-8400C95CBCAF}" destId="{FE4AB0D6-287A-4E23-804E-9CA4124A69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3F87F-D4FB-4FF8-B1F2-9BE41B2D27CB}">
      <dsp:nvSpPr>
        <dsp:cNvPr id="0" name=""/>
        <dsp:cNvSpPr/>
      </dsp:nvSpPr>
      <dsp:spPr>
        <a:xfrm>
          <a:off x="4418" y="8540"/>
          <a:ext cx="1369800" cy="1245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EHE concerns identified</a:t>
          </a:r>
        </a:p>
      </dsp:txBody>
      <dsp:txXfrm>
        <a:off x="40902" y="45024"/>
        <a:ext cx="1296832" cy="1172694"/>
      </dsp:txXfrm>
    </dsp:sp>
    <dsp:sp modelId="{74A276CC-3D11-420C-A253-7B39CCCD3632}">
      <dsp:nvSpPr>
        <dsp:cNvPr id="0" name=""/>
        <dsp:cNvSpPr/>
      </dsp:nvSpPr>
      <dsp:spPr>
        <a:xfrm>
          <a:off x="1511199" y="461516"/>
          <a:ext cx="290397" cy="33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511199" y="529458"/>
        <a:ext cx="203278" cy="203826"/>
      </dsp:txXfrm>
    </dsp:sp>
    <dsp:sp modelId="{B07DD548-9C51-4448-A1E2-29E0726AB56D}">
      <dsp:nvSpPr>
        <dsp:cNvPr id="0" name=""/>
        <dsp:cNvSpPr/>
      </dsp:nvSpPr>
      <dsp:spPr>
        <a:xfrm>
          <a:off x="1922140" y="8540"/>
          <a:ext cx="1369800" cy="12456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Contact made with parent or carer</a:t>
          </a:r>
        </a:p>
      </dsp:txBody>
      <dsp:txXfrm>
        <a:off x="1958624" y="45024"/>
        <a:ext cx="1296832" cy="1172694"/>
      </dsp:txXfrm>
    </dsp:sp>
    <dsp:sp modelId="{1A20F896-B40F-4104-84EE-E415C20AD149}">
      <dsp:nvSpPr>
        <dsp:cNvPr id="0" name=""/>
        <dsp:cNvSpPr/>
      </dsp:nvSpPr>
      <dsp:spPr>
        <a:xfrm>
          <a:off x="3428921" y="461516"/>
          <a:ext cx="290397" cy="33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428921" y="529458"/>
        <a:ext cx="203278" cy="203826"/>
      </dsp:txXfrm>
    </dsp:sp>
    <dsp:sp modelId="{A1EDAE2E-C06A-4931-9C63-794E6283F992}">
      <dsp:nvSpPr>
        <dsp:cNvPr id="0" name=""/>
        <dsp:cNvSpPr/>
      </dsp:nvSpPr>
      <dsp:spPr>
        <a:xfrm>
          <a:off x="3839861" y="8540"/>
          <a:ext cx="1369800" cy="12456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Informal enquiry started</a:t>
          </a:r>
        </a:p>
      </dsp:txBody>
      <dsp:txXfrm>
        <a:off x="3876345" y="45024"/>
        <a:ext cx="1296832" cy="1172694"/>
      </dsp:txXfrm>
    </dsp:sp>
    <dsp:sp modelId="{1311DC97-70F4-4CD6-A7DC-FF3E1CADA2D9}">
      <dsp:nvSpPr>
        <dsp:cNvPr id="0" name=""/>
        <dsp:cNvSpPr/>
      </dsp:nvSpPr>
      <dsp:spPr>
        <a:xfrm>
          <a:off x="5346642" y="461516"/>
          <a:ext cx="290397" cy="33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346642" y="529458"/>
        <a:ext cx="203278" cy="203826"/>
      </dsp:txXfrm>
    </dsp:sp>
    <dsp:sp modelId="{1619E401-7160-41B2-A071-C34FF2116FAD}">
      <dsp:nvSpPr>
        <dsp:cNvPr id="0" name=""/>
        <dsp:cNvSpPr/>
      </dsp:nvSpPr>
      <dsp:spPr>
        <a:xfrm>
          <a:off x="5757582" y="8540"/>
          <a:ext cx="1369800" cy="12456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School Attendance Order issued</a:t>
          </a:r>
        </a:p>
      </dsp:txBody>
      <dsp:txXfrm>
        <a:off x="5794066" y="45024"/>
        <a:ext cx="1296832" cy="1172694"/>
      </dsp:txXfrm>
    </dsp:sp>
    <dsp:sp modelId="{9D271FBB-69C4-47CE-ABE9-F26388E4B27D}">
      <dsp:nvSpPr>
        <dsp:cNvPr id="0" name=""/>
        <dsp:cNvSpPr/>
      </dsp:nvSpPr>
      <dsp:spPr>
        <a:xfrm>
          <a:off x="7264363" y="461516"/>
          <a:ext cx="290397" cy="33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7264363" y="529458"/>
        <a:ext cx="203278" cy="203826"/>
      </dsp:txXfrm>
    </dsp:sp>
    <dsp:sp modelId="{69DC4757-F7DB-4C3A-B421-6A78E76D7F42}">
      <dsp:nvSpPr>
        <dsp:cNvPr id="0" name=""/>
        <dsp:cNvSpPr/>
      </dsp:nvSpPr>
      <dsp:spPr>
        <a:xfrm>
          <a:off x="7675304" y="8540"/>
          <a:ext cx="1369800" cy="12456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Legal action for breach of SAO</a:t>
          </a:r>
        </a:p>
      </dsp:txBody>
      <dsp:txXfrm>
        <a:off x="7711788" y="45024"/>
        <a:ext cx="1296832" cy="1172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3F87F-D4FB-4FF8-B1F2-9BE41B2D27CB}">
      <dsp:nvSpPr>
        <dsp:cNvPr id="0" name=""/>
        <dsp:cNvSpPr/>
      </dsp:nvSpPr>
      <dsp:spPr>
        <a:xfrm>
          <a:off x="4418" y="8540"/>
          <a:ext cx="1369800" cy="1245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EHE concerns identified</a:t>
          </a:r>
        </a:p>
      </dsp:txBody>
      <dsp:txXfrm>
        <a:off x="40902" y="45024"/>
        <a:ext cx="1296832" cy="1172694"/>
      </dsp:txXfrm>
    </dsp:sp>
    <dsp:sp modelId="{74A276CC-3D11-420C-A253-7B39CCCD3632}">
      <dsp:nvSpPr>
        <dsp:cNvPr id="0" name=""/>
        <dsp:cNvSpPr/>
      </dsp:nvSpPr>
      <dsp:spPr>
        <a:xfrm>
          <a:off x="1511199" y="461516"/>
          <a:ext cx="290397" cy="33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511199" y="529458"/>
        <a:ext cx="203278" cy="203826"/>
      </dsp:txXfrm>
    </dsp:sp>
    <dsp:sp modelId="{B07DD548-9C51-4448-A1E2-29E0726AB56D}">
      <dsp:nvSpPr>
        <dsp:cNvPr id="0" name=""/>
        <dsp:cNvSpPr/>
      </dsp:nvSpPr>
      <dsp:spPr>
        <a:xfrm>
          <a:off x="1922140" y="8540"/>
          <a:ext cx="1369800" cy="12456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Contact made with parent or carer</a:t>
          </a:r>
        </a:p>
      </dsp:txBody>
      <dsp:txXfrm>
        <a:off x="1958624" y="45024"/>
        <a:ext cx="1296832" cy="1172694"/>
      </dsp:txXfrm>
    </dsp:sp>
    <dsp:sp modelId="{1A20F896-B40F-4104-84EE-E415C20AD149}">
      <dsp:nvSpPr>
        <dsp:cNvPr id="0" name=""/>
        <dsp:cNvSpPr/>
      </dsp:nvSpPr>
      <dsp:spPr>
        <a:xfrm>
          <a:off x="3428921" y="461516"/>
          <a:ext cx="290397" cy="33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428921" y="529458"/>
        <a:ext cx="203278" cy="203826"/>
      </dsp:txXfrm>
    </dsp:sp>
    <dsp:sp modelId="{A1EDAE2E-C06A-4931-9C63-794E6283F992}">
      <dsp:nvSpPr>
        <dsp:cNvPr id="0" name=""/>
        <dsp:cNvSpPr/>
      </dsp:nvSpPr>
      <dsp:spPr>
        <a:xfrm>
          <a:off x="3839861" y="8540"/>
          <a:ext cx="1369800" cy="12456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Informal enquiry started</a:t>
          </a:r>
        </a:p>
      </dsp:txBody>
      <dsp:txXfrm>
        <a:off x="3876345" y="45024"/>
        <a:ext cx="1296832" cy="1172694"/>
      </dsp:txXfrm>
    </dsp:sp>
    <dsp:sp modelId="{1311DC97-70F4-4CD6-A7DC-FF3E1CADA2D9}">
      <dsp:nvSpPr>
        <dsp:cNvPr id="0" name=""/>
        <dsp:cNvSpPr/>
      </dsp:nvSpPr>
      <dsp:spPr>
        <a:xfrm>
          <a:off x="5346642" y="461516"/>
          <a:ext cx="290397" cy="33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346642" y="529458"/>
        <a:ext cx="203278" cy="203826"/>
      </dsp:txXfrm>
    </dsp:sp>
    <dsp:sp modelId="{1619E401-7160-41B2-A071-C34FF2116FAD}">
      <dsp:nvSpPr>
        <dsp:cNvPr id="0" name=""/>
        <dsp:cNvSpPr/>
      </dsp:nvSpPr>
      <dsp:spPr>
        <a:xfrm>
          <a:off x="5757582" y="8540"/>
          <a:ext cx="1369800" cy="12456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School Attendance Order issued</a:t>
          </a:r>
        </a:p>
      </dsp:txBody>
      <dsp:txXfrm>
        <a:off x="5794066" y="45024"/>
        <a:ext cx="1296832" cy="1172694"/>
      </dsp:txXfrm>
    </dsp:sp>
    <dsp:sp modelId="{9D271FBB-69C4-47CE-ABE9-F26388E4B27D}">
      <dsp:nvSpPr>
        <dsp:cNvPr id="0" name=""/>
        <dsp:cNvSpPr/>
      </dsp:nvSpPr>
      <dsp:spPr>
        <a:xfrm>
          <a:off x="7264363" y="461516"/>
          <a:ext cx="290397" cy="33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7264363" y="529458"/>
        <a:ext cx="203278" cy="203826"/>
      </dsp:txXfrm>
    </dsp:sp>
    <dsp:sp modelId="{69DC4757-F7DB-4C3A-B421-6A78E76D7F42}">
      <dsp:nvSpPr>
        <dsp:cNvPr id="0" name=""/>
        <dsp:cNvSpPr/>
      </dsp:nvSpPr>
      <dsp:spPr>
        <a:xfrm>
          <a:off x="7675304" y="8540"/>
          <a:ext cx="1369800" cy="12456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Legal action for breach of SAO</a:t>
          </a:r>
        </a:p>
      </dsp:txBody>
      <dsp:txXfrm>
        <a:off x="7711788" y="45024"/>
        <a:ext cx="1296832" cy="1172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85A37-96EE-4B49-A6CC-185BF792486B}">
      <dsp:nvSpPr>
        <dsp:cNvPr id="0" name=""/>
        <dsp:cNvSpPr/>
      </dsp:nvSpPr>
      <dsp:spPr>
        <a:xfrm>
          <a:off x="1013927" y="0"/>
          <a:ext cx="4922693" cy="492269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7F6CE-6C12-4B78-9000-736CBD983242}">
      <dsp:nvSpPr>
        <dsp:cNvPr id="0" name=""/>
        <dsp:cNvSpPr/>
      </dsp:nvSpPr>
      <dsp:spPr>
        <a:xfrm>
          <a:off x="3034398" y="492750"/>
          <a:ext cx="3199750" cy="8749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Vulnerable children</a:t>
          </a:r>
          <a:br>
            <a:rPr lang="en-GB" sz="2200" kern="1200" dirty="0"/>
          </a:br>
          <a:r>
            <a:rPr lang="en-GB" sz="2200" kern="1200" dirty="0"/>
            <a:t>CLA, CSC, CE, EHCP</a:t>
          </a:r>
        </a:p>
      </dsp:txBody>
      <dsp:txXfrm>
        <a:off x="3077109" y="535461"/>
        <a:ext cx="3114328" cy="789509"/>
      </dsp:txXfrm>
    </dsp:sp>
    <dsp:sp modelId="{C4B69F53-3FD4-49A7-B71C-DD402290997D}">
      <dsp:nvSpPr>
        <dsp:cNvPr id="0" name=""/>
        <dsp:cNvSpPr/>
      </dsp:nvSpPr>
      <dsp:spPr>
        <a:xfrm>
          <a:off x="3034398" y="1477048"/>
          <a:ext cx="3199750" cy="8749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Severe absence </a:t>
          </a:r>
          <a:br>
            <a:rPr lang="en-GB" sz="2200" kern="1200" dirty="0"/>
          </a:br>
          <a:r>
            <a:rPr lang="en-GB" sz="2200" kern="1200" dirty="0"/>
            <a:t>(&lt;50%)</a:t>
          </a:r>
        </a:p>
      </dsp:txBody>
      <dsp:txXfrm>
        <a:off x="3077109" y="1519759"/>
        <a:ext cx="3114328" cy="789509"/>
      </dsp:txXfrm>
    </dsp:sp>
    <dsp:sp modelId="{C42B0B4C-12E9-41F4-880B-6173486F51BE}">
      <dsp:nvSpPr>
        <dsp:cNvPr id="0" name=""/>
        <dsp:cNvSpPr/>
      </dsp:nvSpPr>
      <dsp:spPr>
        <a:xfrm>
          <a:off x="3034398" y="2461346"/>
          <a:ext cx="3199750" cy="8749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Persistent absence </a:t>
          </a:r>
          <a:br>
            <a:rPr lang="en-GB" sz="2200" kern="1200" dirty="0"/>
          </a:br>
          <a:r>
            <a:rPr lang="en-GB" sz="2200" kern="1200" dirty="0"/>
            <a:t>(&lt;90%)</a:t>
          </a:r>
        </a:p>
      </dsp:txBody>
      <dsp:txXfrm>
        <a:off x="3077109" y="2504057"/>
        <a:ext cx="3114328" cy="789509"/>
      </dsp:txXfrm>
    </dsp:sp>
    <dsp:sp modelId="{B6FF6888-4A8D-43F4-BE36-54F29E132984}">
      <dsp:nvSpPr>
        <dsp:cNvPr id="0" name=""/>
        <dsp:cNvSpPr/>
      </dsp:nvSpPr>
      <dsp:spPr>
        <a:xfrm>
          <a:off x="3034398" y="3445644"/>
          <a:ext cx="3199750" cy="8749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At risk of PA </a:t>
          </a:r>
          <a:br>
            <a:rPr lang="en-GB" sz="2200" kern="1200" dirty="0"/>
          </a:br>
          <a:r>
            <a:rPr lang="en-GB" sz="2200" kern="1200" dirty="0"/>
            <a:t>(approaching 90%)</a:t>
          </a:r>
        </a:p>
      </dsp:txBody>
      <dsp:txXfrm>
        <a:off x="3077109" y="3488355"/>
        <a:ext cx="3114328" cy="789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1F205-98CD-46AF-93D3-3F92ADCEB2FC}">
      <dsp:nvSpPr>
        <dsp:cNvPr id="0" name=""/>
        <dsp:cNvSpPr/>
      </dsp:nvSpPr>
      <dsp:spPr>
        <a:xfrm>
          <a:off x="999845" y="54391"/>
          <a:ext cx="2610802" cy="2610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EHE Concerns</a:t>
          </a:r>
        </a:p>
      </dsp:txBody>
      <dsp:txXfrm>
        <a:off x="1347952" y="511282"/>
        <a:ext cx="1914588" cy="1174861"/>
      </dsp:txXfrm>
    </dsp:sp>
    <dsp:sp modelId="{ABFC313E-B35D-409D-86CD-BBD4C7C79D61}">
      <dsp:nvSpPr>
        <dsp:cNvPr id="0" name=""/>
        <dsp:cNvSpPr/>
      </dsp:nvSpPr>
      <dsp:spPr>
        <a:xfrm>
          <a:off x="1941909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Safeguarding Concerns</a:t>
          </a:r>
        </a:p>
      </dsp:txBody>
      <dsp:txXfrm>
        <a:off x="2740380" y="2360600"/>
        <a:ext cx="1566481" cy="1435941"/>
      </dsp:txXfrm>
    </dsp:sp>
    <dsp:sp modelId="{479E9B2C-755A-451D-9186-47071F9D1176}">
      <dsp:nvSpPr>
        <dsp:cNvPr id="0" name=""/>
        <dsp:cNvSpPr/>
      </dsp:nvSpPr>
      <dsp:spPr>
        <a:xfrm>
          <a:off x="57780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Attendance Concerns</a:t>
          </a:r>
        </a:p>
      </dsp:txBody>
      <dsp:txXfrm>
        <a:off x="303631" y="2360600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9" cy="502676"/>
          </a:xfrm>
          <a:prstGeom prst="rect">
            <a:avLst/>
          </a:prstGeom>
        </p:spPr>
        <p:txBody>
          <a:bodyPr vert="horz" lIns="96602" tIns="48302" rIns="96602" bIns="4830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9" cy="502676"/>
          </a:xfrm>
          <a:prstGeom prst="rect">
            <a:avLst/>
          </a:prstGeom>
        </p:spPr>
        <p:txBody>
          <a:bodyPr vert="horz" lIns="96602" tIns="48302" rIns="96602" bIns="48302" rtlCol="0"/>
          <a:lstStyle>
            <a:lvl1pPr algn="r">
              <a:defRPr sz="1300"/>
            </a:lvl1pPr>
          </a:lstStyle>
          <a:p>
            <a:fld id="{021C5286-9ADD-4E10-A571-71058221A725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2" tIns="48302" rIns="96602" bIns="4830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7"/>
            <a:ext cx="5511800" cy="3944868"/>
          </a:xfrm>
          <a:prstGeom prst="rect">
            <a:avLst/>
          </a:prstGeom>
        </p:spPr>
        <p:txBody>
          <a:bodyPr vert="horz" lIns="96602" tIns="48302" rIns="96602" bIns="483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9" cy="502674"/>
          </a:xfrm>
          <a:prstGeom prst="rect">
            <a:avLst/>
          </a:prstGeom>
        </p:spPr>
        <p:txBody>
          <a:bodyPr vert="horz" lIns="96602" tIns="48302" rIns="96602" bIns="4830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6039"/>
            <a:ext cx="2985559" cy="502674"/>
          </a:xfrm>
          <a:prstGeom prst="rect">
            <a:avLst/>
          </a:prstGeom>
        </p:spPr>
        <p:txBody>
          <a:bodyPr vert="horz" lIns="96602" tIns="48302" rIns="96602" bIns="48302" rtlCol="0" anchor="b"/>
          <a:lstStyle>
            <a:lvl1pPr algn="r">
              <a:defRPr sz="1300"/>
            </a:lvl1pPr>
          </a:lstStyle>
          <a:p>
            <a:fld id="{58BBF69D-7925-45C4-AF5D-F7ED543DC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6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rset.gov.uk/ess/schools-safeguarding-audi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>
                <a:solidFill>
                  <a:srgbClr val="6264A7"/>
                </a:solidFill>
                <a:effectLst/>
                <a:latin typeface="Segoe UI" panose="020B0502040204020203" pitchFamily="34" charset="0"/>
                <a:hlinkClick r:id="rId3" tooltip="https://www.somerset.gov.uk/ess/schools-safeguarding-audit"/>
              </a:rPr>
              <a:t>www.somerset.gov.uk/ess/schools-safeguarding-audit</a:t>
            </a:r>
            <a:r>
              <a:rPr lang="en-GB" b="0" i="0" u="none" strike="noStrike">
                <a:solidFill>
                  <a:srgbClr val="6264A7"/>
                </a:solidFill>
                <a:effectLst/>
                <a:latin typeface="Segoe UI" panose="020B0502040204020203" pitchFamily="34" charset="0"/>
              </a:rPr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BF69D-7925-45C4-AF5D-F7ED543DCC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05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FA87-F000-4327-908E-66D61BCFF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900" y="1122363"/>
            <a:ext cx="9931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88924-9B64-49B6-85B3-934D221A5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00" y="3602038"/>
            <a:ext cx="9931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B02C4-0BDE-48F3-AFE6-A613DD50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E3AE-122C-40B8-B5F3-91FBC279F705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26F36-FFD7-4182-A80D-069E0A7E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69840-F3A7-49A4-8833-86D234C2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8063" cy="365125"/>
          </a:xfrm>
        </p:spPr>
        <p:txBody>
          <a:bodyPr/>
          <a:lstStyle/>
          <a:p>
            <a:fld id="{6A8BA14C-A0A2-4488-852E-93D50F722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37361FA-7A90-7313-E075-8728314B6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299"/>
            <a:ext cx="2513859" cy="8564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1CC8E7-A47B-09F7-467A-20812EA58A50}"/>
              </a:ext>
            </a:extLst>
          </p:cNvPr>
          <p:cNvSpPr>
            <a:spLocks/>
          </p:cNvSpPr>
          <p:nvPr userDrawn="1"/>
        </p:nvSpPr>
        <p:spPr>
          <a:xfrm>
            <a:off x="0" y="-45826"/>
            <a:ext cx="12192000" cy="6221339"/>
          </a:xfrm>
          <a:prstGeom prst="rect">
            <a:avLst/>
          </a:prstGeom>
          <a:solidFill>
            <a:srgbClr val="A27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788179961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37361FA-7A90-7313-E075-8728314B6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299"/>
            <a:ext cx="2513859" cy="8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753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AEDF-9B99-4034-9499-56C7A0D9E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7155F-336A-404D-847D-2D03F229B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7AA16-0C86-413E-8CFA-48064B9E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77E83A54-5A11-45D5-883A-FF7E9C51E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189"/>
              <a:t>24/11/2022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4C7C4-FB82-4588-9F2A-959271F8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98AB-DD42-478B-A570-EC780E28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566937A-CAD2-4BFA-9F70-9E95A5F13B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B0C31-3B71-4888-9DB9-1BA467618A41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953042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097767" y="1057467"/>
            <a:ext cx="5996400" cy="47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74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984600" y="324100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2257433" y="2157867"/>
            <a:ext cx="33464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6586565" y="1751467"/>
            <a:ext cx="33464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269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62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77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B550-0F73-4009-AB98-19D371FC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185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581033" y="5875067"/>
            <a:ext cx="8467600" cy="4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1067"/>
              </a:spcAft>
              <a:buSzPts val="1800"/>
              <a:buNone/>
              <a:defRPr sz="24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584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9" y="1536192"/>
            <a:ext cx="6876288" cy="640080"/>
          </a:xfrm>
        </p:spPr>
        <p:txBody>
          <a:bodyPr>
            <a:normAutofit/>
          </a:bodyPr>
          <a:lstStyle>
            <a:lvl1pPr>
              <a:defRPr sz="29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7" y="2560320"/>
            <a:ext cx="9445753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95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975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75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75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75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813"/>
              </a:spcBef>
              <a:spcAft>
                <a:spcPts val="975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813"/>
              </a:spcBef>
              <a:spcAft>
                <a:spcPts val="975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813"/>
              </a:spcBef>
              <a:spcAft>
                <a:spcPts val="975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813"/>
              </a:spcBef>
              <a:spcAft>
                <a:spcPts val="975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813"/>
              </a:spcBef>
              <a:spcAft>
                <a:spcPts val="975"/>
              </a:spcAft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4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763D-D6CA-454A-9A5B-BB79910F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1635-BDFF-4F35-8367-012F7CEBD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90169-4048-462A-A232-9F628954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E3AE-122C-40B8-B5F3-91FBC279F705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EE903-CB20-4ADC-B6C6-BFCD8B84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3B5CC-3862-43E6-9E8D-9FDE9D62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604554" cy="365125"/>
          </a:xfrm>
        </p:spPr>
        <p:txBody>
          <a:bodyPr/>
          <a:lstStyle/>
          <a:p>
            <a:fld id="{6A8BA14C-A0A2-4488-852E-93D50F722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19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 only - Round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793867" y="1032133"/>
            <a:ext cx="61880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639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1_Title + 2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96592" y="163735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5603565" y="1564145"/>
            <a:ext cx="33464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38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891B5-047C-42B4-930A-3E9992AF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961843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E6FE8-3310-4B82-9E75-FCB1315A9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96184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95CFF-19D8-474C-A8C9-A01387DE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E3AE-122C-40B8-B5F3-91FBC279F705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FD63C-AF60-4B32-8033-F3B02BBE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88823-EBAE-49F4-9F4A-B22C6A93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39686" cy="365125"/>
          </a:xfrm>
        </p:spPr>
        <p:txBody>
          <a:bodyPr/>
          <a:lstStyle/>
          <a:p>
            <a:fld id="{6A8BA14C-A0A2-4488-852E-93D50F722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5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B821-3C4C-47F6-BEF3-C869D299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0A5D4-FEBD-4160-BBC7-A5984632C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462207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755EC-3F46-46C1-A998-603B034C9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8469" y="1825625"/>
            <a:ext cx="45066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6032D-C9E4-47F5-852D-DE1ADA68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E3AE-122C-40B8-B5F3-91FBC279F705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1F25C-43DF-49AD-BC65-E335E770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7222D-CCED-4F2B-8AF5-CB8E2679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604554" cy="365125"/>
          </a:xfrm>
        </p:spPr>
        <p:txBody>
          <a:bodyPr/>
          <a:lstStyle/>
          <a:p>
            <a:fld id="{6A8BA14C-A0A2-4488-852E-93D50F722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0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45CA-DE1A-49BB-A757-984FE6F3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5190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10E13-D0E0-4CCA-914E-9585F3D72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6204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C960-9F6B-4DCD-A35A-A42BE5ECB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62048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D5315-1596-490E-BFBB-0CFCCA6EA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8359" y="1681163"/>
            <a:ext cx="46204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9C16E-57D8-404D-90CD-3FE2DAA94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8360" y="2505075"/>
            <a:ext cx="462048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A46B7-B072-43B0-B2FF-F2C0668F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E3AE-122C-40B8-B5F3-91FBC279F705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83E84-E696-45F5-9F77-54F41358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D2C7C-082D-417A-A13D-4A1D906B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48246" cy="365125"/>
          </a:xfrm>
        </p:spPr>
        <p:txBody>
          <a:bodyPr/>
          <a:lstStyle/>
          <a:p>
            <a:fld id="{6A8BA14C-A0A2-4488-852E-93D50F722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91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27AC-9170-4A8A-9DAB-C3DDE1BB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35509-6776-4DE6-8199-601D7CFA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E3AE-122C-40B8-B5F3-91FBC279F705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81B5C-5632-43B6-B938-FA1F9FDA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86090-57F0-4F16-996A-0BFF0EFE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13560" cy="365125"/>
          </a:xfrm>
        </p:spPr>
        <p:txBody>
          <a:bodyPr/>
          <a:lstStyle/>
          <a:p>
            <a:fld id="{6A8BA14C-A0A2-4488-852E-93D50F722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67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F65EE-77C5-4C0B-9854-203DD5E2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E3AE-122C-40B8-B5F3-91FBC279F705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5110E-C274-4534-A536-AA6E9663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1398C-6FBC-45AD-9D15-43564FC6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87434" cy="365125"/>
          </a:xfrm>
        </p:spPr>
        <p:txBody>
          <a:bodyPr/>
          <a:lstStyle/>
          <a:p>
            <a:fld id="{6A8BA14C-A0A2-4488-852E-93D50F722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3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CF28-6EEB-433F-BE0F-62194BF8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89A-E275-4459-8532-752D5C71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54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15DF3-24EF-4414-AF18-EC3AED378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362AA-4369-4165-941F-90EF4961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E3AE-122C-40B8-B5F3-91FBC279F705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AE78E-9CDC-4E7C-8021-9CBE8E85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62757-5DB4-4E78-934B-95D09DB6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6623" cy="365125"/>
          </a:xfrm>
        </p:spPr>
        <p:txBody>
          <a:bodyPr/>
          <a:lstStyle/>
          <a:p>
            <a:fld id="{6A8BA14C-A0A2-4488-852E-93D50F722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3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2F6F-98B2-4E9A-AEF2-1F0328CB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41C11-E525-4739-906F-1C9A33C4C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2017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22445-BBEB-4865-8213-FF76BFA01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4DE9D-32B3-4C74-B7EC-A6796F4F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E3AE-122C-40B8-B5F3-91FBC279F705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5F968-4908-431D-9E05-74393CCF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C4B73-0927-4E04-869F-4C950FD0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74371" cy="365125"/>
          </a:xfrm>
        </p:spPr>
        <p:txBody>
          <a:bodyPr/>
          <a:lstStyle/>
          <a:p>
            <a:fld id="{6A8BA14C-A0A2-4488-852E-93D50F722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6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64865C-C498-4252-852A-499B7454D17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20" y="0"/>
            <a:ext cx="909508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4AC7B-3039-4B66-A796-2A0EB6D9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6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A8663-F0D9-4210-AD6A-BB440426D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3769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395BD-1CAA-4B2D-B67B-0661A649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303E3AE-122C-40B8-B5F3-91FBC279F705}" type="datetimeFigureOut">
              <a:rPr lang="en-GB" smtClean="0"/>
              <a:pPr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26A15-76A0-4399-AE5A-9EEBABDF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DF45-83A6-4399-8C09-497B03F15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604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A8BA14C-A0A2-4488-852E-93D50F72293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80B1C-1C17-4B5F-AE7E-29B82DDCD3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090" y="5844208"/>
            <a:ext cx="1792914" cy="11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6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E1962"/>
          </a:solidFill>
          <a:latin typeface="+mn-lt"/>
          <a:ea typeface="Microsoft JhengHei UI Light" panose="020B0304030504040204" pitchFamily="34" charset="-120"/>
          <a:cs typeface="Microsoft New Tai Lu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1EDFF-71C9-42F5-8C5E-344B7C65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0A21F-254A-4AFA-BB0D-3D15004B9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6AC8B-D0B4-4F68-B397-C8A5EC3AC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77E83A54-5A11-45D5-883A-FF7E9C51E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189"/>
              <a:t>24/11/2022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6EBDF-49BE-491E-802E-0F5C8B472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D381E-037B-4DEA-A8A5-2DD7F9EC4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3566937A-CAD2-4BFA-9F70-9E95A5F13B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9AF04E-4301-43B9-B61B-80BD82F2BEEB}"/>
              </a:ext>
            </a:extLst>
          </p:cNvPr>
          <p:cNvSpPr/>
          <p:nvPr userDrawn="1"/>
        </p:nvSpPr>
        <p:spPr>
          <a:xfrm flipH="1">
            <a:off x="0" y="6176965"/>
            <a:ext cx="12192000" cy="693737"/>
          </a:xfrm>
          <a:prstGeom prst="rect">
            <a:avLst/>
          </a:prstGeom>
          <a:solidFill>
            <a:srgbClr val="A27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A3AFA03-CDC3-26C2-34E3-D646F6247C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299"/>
            <a:ext cx="2513859" cy="8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6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 spd="slow">
    <p:push dir="r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ss@somerset.gov.u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https://www.gov.uk/government/publications/working-together-to-improve-school-attendan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ess@somerset.gov.u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rset.gov.uk/ess/resourc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rset.gov.uk/ess/resourc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6823-2FB8-49BD-87A5-9A64A5AD0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748" y="155874"/>
            <a:ext cx="9652000" cy="3058382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BE1962"/>
                </a:solidFill>
                <a:latin typeface="+mn-lt"/>
              </a:rPr>
              <a:t>Education Safeguarding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58438-0D63-47EC-AC93-C89D50168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89" y="3740727"/>
            <a:ext cx="10102770" cy="21310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200" b="1" dirty="0">
                <a:cs typeface="Microsoft New Tai Lue"/>
              </a:rPr>
              <a:t>Toby Jenkins</a:t>
            </a:r>
          </a:p>
          <a:p>
            <a:r>
              <a:rPr lang="en-GB" sz="3200" dirty="0">
                <a:cs typeface="Microsoft New Tai Lue"/>
              </a:rPr>
              <a:t>Service Manager</a:t>
            </a:r>
          </a:p>
          <a:p>
            <a:endParaRPr lang="en-GB" sz="3200" dirty="0">
              <a:cs typeface="Microsoft New Tai Lue"/>
            </a:endParaRPr>
          </a:p>
          <a:p>
            <a:r>
              <a:rPr lang="en-GB" sz="3200" dirty="0">
                <a:cs typeface="Microsoft New Tai Lue"/>
              </a:rPr>
              <a:t>Education Roadshows – December 2022</a:t>
            </a:r>
            <a:endParaRPr lang="en-GB" dirty="0">
              <a:cs typeface="Microsoft New Tai Lue"/>
            </a:endParaRPr>
          </a:p>
          <a:p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827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137B-0232-469D-9131-E1C6E05D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E1962"/>
                </a:solidFill>
              </a:rPr>
              <a:t>Who can be home educated?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AAE7-4E9E-49A3-B658-CDD6C6AB1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All parents and carers have the right to choose how their child is educated, including home education.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Exceptions to this are:</a:t>
            </a:r>
          </a:p>
          <a:p>
            <a:r>
              <a:rPr lang="en-GB" dirty="0"/>
              <a:t>When a child attends a special school named in their EHCP</a:t>
            </a:r>
          </a:p>
          <a:p>
            <a:r>
              <a:rPr lang="en-GB" dirty="0"/>
              <a:t>When a child is looked-after (CLA)</a:t>
            </a:r>
          </a:p>
          <a:p>
            <a:r>
              <a:rPr lang="en-GB" dirty="0"/>
              <a:t>When a school attendance order is in place for that child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In these cases, consent from the LA is required before a child can be home educated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BE1962"/>
                </a:solidFill>
              </a:rPr>
              <a:t>Children on CIN and CP plans can be home educated</a:t>
            </a:r>
          </a:p>
        </p:txBody>
      </p:sp>
    </p:spTree>
    <p:extLst>
      <p:ext uri="{BB962C8B-B14F-4D97-AF65-F5344CB8AC3E}">
        <p14:creationId xmlns:p14="http://schemas.microsoft.com/office/powerpoint/2010/main" val="114913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137B-0232-469D-9131-E1C6E05D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E1962"/>
                </a:solidFill>
              </a:rPr>
              <a:t>CSC and Home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AAE7-4E9E-49A3-B658-CDD6C6AB1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Home education can be suitable for children on CIN and CP plans</a:t>
            </a:r>
          </a:p>
          <a:p>
            <a:r>
              <a:rPr lang="en-GB" dirty="0"/>
              <a:t>Home education for CLA is feasible, but highly unusual</a:t>
            </a:r>
          </a:p>
          <a:p>
            <a:r>
              <a:rPr lang="en-GB" dirty="0"/>
              <a:t>Home education does not need to “look like school”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When there are concerns about provision</a:t>
            </a:r>
          </a:p>
          <a:p>
            <a:r>
              <a:rPr lang="en-GB" dirty="0"/>
              <a:t>Schools report concerns direct to ESS</a:t>
            </a:r>
          </a:p>
          <a:p>
            <a:r>
              <a:rPr lang="en-GB" dirty="0"/>
              <a:t>ESS makes enquiries into cases of EHE when it is possible that the child is not receiving suitable, full-time education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BE1962"/>
                </a:solidFill>
              </a:rPr>
              <a:t>All practitioners supporting families should consider whether home education is or seems suitable for the child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2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137B-0232-469D-9131-E1C6E05D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E1962"/>
                </a:solidFill>
              </a:rPr>
              <a:t>A Typical EHE Enquiry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AAE7-4E9E-49A3-B658-CDD6C6AB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6954" cy="3199221"/>
          </a:xfrm>
        </p:spPr>
        <p:txBody>
          <a:bodyPr>
            <a:normAutofit/>
          </a:bodyPr>
          <a:lstStyle/>
          <a:p>
            <a:r>
              <a:rPr lang="en-GB" dirty="0"/>
              <a:t>All cases where there are concerns are be investigated</a:t>
            </a:r>
          </a:p>
          <a:p>
            <a:r>
              <a:rPr lang="en-GB" dirty="0"/>
              <a:t>Concerns identified through schools and triage </a:t>
            </a:r>
          </a:p>
          <a:p>
            <a:r>
              <a:rPr lang="en-GB" dirty="0"/>
              <a:t>ESS will share concerns with other involved services</a:t>
            </a:r>
          </a:p>
          <a:p>
            <a:r>
              <a:rPr lang="en-GB" dirty="0"/>
              <a:t>ESS will determine suitability and take appropriate action</a:t>
            </a:r>
          </a:p>
          <a:p>
            <a:r>
              <a:rPr lang="en-GB" dirty="0"/>
              <a:t>This may lead to joint working to establish whether EHE is suitable and if not, take appropriate steps...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5ACA75-4C80-49F9-91B6-6C91FE365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888371"/>
              </p:ext>
            </p:extLst>
          </p:nvPr>
        </p:nvGraphicFramePr>
        <p:xfrm>
          <a:off x="768731" y="5024846"/>
          <a:ext cx="9049524" cy="126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62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137B-0232-469D-9131-E1C6E05D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E1962"/>
                </a:solidFill>
              </a:rPr>
              <a:t>Atypical EHE Enquiry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AAE7-4E9E-49A3-B658-CDD6C6AB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6954" cy="319922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Child is already home educated</a:t>
            </a:r>
          </a:p>
          <a:p>
            <a:r>
              <a:rPr lang="en-GB" dirty="0"/>
              <a:t>Support service is in place (e.g. CSC)</a:t>
            </a:r>
          </a:p>
          <a:p>
            <a:r>
              <a:rPr lang="en-GB" dirty="0"/>
              <a:t>Practitioner has concerns that EHE is not suitable</a:t>
            </a:r>
          </a:p>
          <a:p>
            <a:r>
              <a:rPr lang="en-GB" dirty="0"/>
              <a:t>Practitioner informs ESS of their concerns</a:t>
            </a:r>
          </a:p>
          <a:p>
            <a:r>
              <a:rPr lang="en-GB" dirty="0"/>
              <a:t>ESS opens enquiry to determine suitability of EHE</a:t>
            </a:r>
          </a:p>
          <a:p>
            <a:r>
              <a:rPr lang="en-GB" dirty="0"/>
              <a:t>ESS works alongside support service and takes appropriate action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17C6B8-888B-D75D-6565-1875D15AE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047724"/>
              </p:ext>
            </p:extLst>
          </p:nvPr>
        </p:nvGraphicFramePr>
        <p:xfrm>
          <a:off x="768731" y="5024846"/>
          <a:ext cx="9049524" cy="126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76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8EE7-641C-93D2-D89B-345695C6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EHE concerns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5DD88-F704-D0B1-4D9C-D103E5F07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9" t="6197" r="3393" b="2394"/>
          <a:stretch/>
        </p:blipFill>
        <p:spPr>
          <a:xfrm>
            <a:off x="1028701" y="1690688"/>
            <a:ext cx="8420100" cy="47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137B-0232-469D-9131-E1C6E05D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E1962"/>
                </a:solidFill>
              </a:rPr>
              <a:t>CSC and Home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AAE7-4E9E-49A3-B658-CDD6C6AB1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If you have concerns that a home educated child is not receiving suitable, full-time education you should report it to the Education Safeguarding Service at...</a:t>
            </a:r>
          </a:p>
          <a:p>
            <a:endParaRPr lang="en-GB" b="1" dirty="0"/>
          </a:p>
          <a:p>
            <a:pPr marL="0" indent="0" algn="ctr">
              <a:buNone/>
            </a:pPr>
            <a:r>
              <a:rPr lang="en-GB" b="1" dirty="0">
                <a:solidFill>
                  <a:srgbClr val="BE196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ess@somerset.gov.uk</a:t>
            </a:r>
            <a:r>
              <a:rPr lang="en-GB" b="1" dirty="0">
                <a:solidFill>
                  <a:srgbClr val="BE1962"/>
                </a:solidFill>
              </a:rPr>
              <a:t> </a:t>
            </a:r>
          </a:p>
          <a:p>
            <a:pPr marL="0" indent="0" algn="ctr">
              <a:buNone/>
            </a:pPr>
            <a:endParaRPr lang="en-GB" b="1" dirty="0">
              <a:solidFill>
                <a:srgbClr val="BE1962"/>
              </a:solidFill>
            </a:endParaRPr>
          </a:p>
          <a:p>
            <a:pPr marL="0" indent="0" algn="ctr">
              <a:buNone/>
            </a:pPr>
            <a:r>
              <a:rPr lang="en-GB" b="1" dirty="0"/>
              <a:t>Clearly outline your concerns and your current involvement with the family or child – ESS will commence an enquiry to determine the suitability of EHE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231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4F05-2E8E-0692-BAF4-8DAE7E30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Attendance</a:t>
            </a:r>
          </a:p>
        </p:txBody>
      </p:sp>
    </p:spTree>
    <p:extLst>
      <p:ext uri="{BB962C8B-B14F-4D97-AF65-F5344CB8AC3E}">
        <p14:creationId xmlns:p14="http://schemas.microsoft.com/office/powerpoint/2010/main" val="245058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C340-1A57-A731-DC10-23040F7C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Offer: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2178B-217C-2001-C454-59B004CF8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Underpinned by legislation and statutory guidance</a:t>
            </a:r>
          </a:p>
          <a:p>
            <a:r>
              <a:rPr lang="en-GB" dirty="0"/>
              <a:t>Education Act 1996</a:t>
            </a:r>
          </a:p>
          <a:p>
            <a:r>
              <a:rPr lang="en-GB" dirty="0"/>
              <a:t>Children Act 2006 </a:t>
            </a:r>
          </a:p>
          <a:p>
            <a:r>
              <a:rPr lang="en-GB" dirty="0"/>
              <a:t>Penalty Notices (Schools) (England) Regulations 2013</a:t>
            </a:r>
          </a:p>
          <a:p>
            <a:r>
              <a:rPr lang="en-GB" dirty="0">
                <a:solidFill>
                  <a:srgbClr val="BE1962"/>
                </a:solidFill>
              </a:rPr>
              <a:t>Working Together to Improve School Attendance 2022</a:t>
            </a:r>
          </a:p>
        </p:txBody>
      </p:sp>
    </p:spTree>
    <p:extLst>
      <p:ext uri="{BB962C8B-B14F-4D97-AF65-F5344CB8AC3E}">
        <p14:creationId xmlns:p14="http://schemas.microsoft.com/office/powerpoint/2010/main" val="1008290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3B9B-3C4A-1111-C1F1-8BE6B3A8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9C42-E4B1-449B-2EB1-93B33DFC9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Schools are required to mark pupil attendance twice a day</a:t>
            </a:r>
          </a:p>
          <a:p>
            <a:r>
              <a:rPr lang="en-GB" dirty="0"/>
              <a:t>190 days per year = 380 sessions </a:t>
            </a:r>
          </a:p>
          <a:p>
            <a:r>
              <a:rPr lang="en-GB" dirty="0"/>
              <a:t>Attendance is recorded on a child’s Registration Certificate</a:t>
            </a:r>
          </a:p>
          <a:p>
            <a:r>
              <a:rPr lang="en-GB" dirty="0"/>
              <a:t>Absences are either authorised or unauthorised – this is decided by the school</a:t>
            </a:r>
          </a:p>
          <a:p>
            <a:r>
              <a:rPr lang="en-GB" dirty="0"/>
              <a:t>ALL ABSENCES contribute to potential concerns about attendance  </a:t>
            </a:r>
          </a:p>
          <a:p>
            <a:r>
              <a:rPr lang="en-GB" dirty="0"/>
              <a:t>Unauthorised absences can lead to penalty notices or legal action (</a:t>
            </a:r>
            <a:r>
              <a:rPr lang="en-GB" dirty="0">
                <a:solidFill>
                  <a:srgbClr val="BE1962"/>
                </a:solidFill>
              </a:rPr>
              <a:t>O</a:t>
            </a:r>
            <a:r>
              <a:rPr lang="en-GB" dirty="0"/>
              <a:t>, </a:t>
            </a:r>
            <a:r>
              <a:rPr lang="en-GB" dirty="0">
                <a:solidFill>
                  <a:srgbClr val="BE1962"/>
                </a:solidFill>
              </a:rPr>
              <a:t>G</a:t>
            </a:r>
            <a:r>
              <a:rPr lang="en-GB" dirty="0"/>
              <a:t>, </a:t>
            </a:r>
            <a:r>
              <a:rPr lang="en-GB" dirty="0">
                <a:solidFill>
                  <a:srgbClr val="BE1962"/>
                </a:solidFill>
              </a:rPr>
              <a:t>N</a:t>
            </a:r>
            <a:r>
              <a:rPr lang="en-GB" dirty="0"/>
              <a:t> and </a:t>
            </a:r>
            <a:r>
              <a:rPr lang="en-GB" dirty="0">
                <a:solidFill>
                  <a:srgbClr val="BE1962"/>
                </a:solidFill>
              </a:rPr>
              <a:t>U</a:t>
            </a:r>
            <a:r>
              <a:rPr lang="en-GB" dirty="0"/>
              <a:t> codes)</a:t>
            </a:r>
          </a:p>
        </p:txBody>
      </p:sp>
    </p:spTree>
    <p:extLst>
      <p:ext uri="{BB962C8B-B14F-4D97-AF65-F5344CB8AC3E}">
        <p14:creationId xmlns:p14="http://schemas.microsoft.com/office/powerpoint/2010/main" val="414078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3B9B-3C4A-1111-C1F1-8BE6B3A8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Attendance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9C42-E4B1-449B-2EB1-93B33DFC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30737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Launched in May 2022</a:t>
            </a:r>
          </a:p>
          <a:p>
            <a:r>
              <a:rPr lang="en-GB" dirty="0"/>
              <a:t>Active from September 2022</a:t>
            </a:r>
          </a:p>
          <a:p>
            <a:r>
              <a:rPr lang="en-GB" dirty="0"/>
              <a:t>Statutory from September 2023</a:t>
            </a:r>
          </a:p>
          <a:p>
            <a:r>
              <a:rPr lang="en-GB" dirty="0"/>
              <a:t>Came at a time when attendance was already a key strategic priority across Children’s Services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Working Together to Improve School Attendance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7EE1C-3B55-B955-4311-FDFAA8370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565">
            <a:off x="8615803" y="1623538"/>
            <a:ext cx="2982560" cy="4211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8C47-02BF-9C06-E083-CC8B1F2C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the ESS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19C86-67EE-74A6-8989-FE9D8C5CC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The Education Safeguarding Service supports children, families, schools and other support services to ensure all children have engaged with safe, appropriate, full-time education and improve attendance.</a:t>
            </a:r>
          </a:p>
        </p:txBody>
      </p:sp>
    </p:spTree>
    <p:extLst>
      <p:ext uri="{BB962C8B-B14F-4D97-AF65-F5344CB8AC3E}">
        <p14:creationId xmlns:p14="http://schemas.microsoft.com/office/powerpoint/2010/main" val="248798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4AD0-3713-44C3-AA18-2AF8E2EF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Attendance Guidance Key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4ABD-A70F-4446-AF10-1DA8D5B6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/>
            <a:r>
              <a:rPr lang="en-GB" dirty="0"/>
              <a:t>Attendance is everyone’s business</a:t>
            </a:r>
          </a:p>
          <a:p>
            <a:pPr marL="355600" indent="-355600"/>
            <a:r>
              <a:rPr lang="en-GB" dirty="0"/>
              <a:t>Better tracking of attendance</a:t>
            </a:r>
          </a:p>
          <a:p>
            <a:pPr marL="355600" indent="-355600"/>
            <a:r>
              <a:rPr lang="en-GB" dirty="0"/>
              <a:t>Attendance part of multi-agency, early help response</a:t>
            </a:r>
          </a:p>
          <a:p>
            <a:pPr marL="355600" indent="-355600"/>
            <a:r>
              <a:rPr lang="en-GB" dirty="0"/>
              <a:t>Working with all schools to improve attendance</a:t>
            </a:r>
          </a:p>
          <a:p>
            <a:pPr marL="355600" indent="-355600"/>
            <a:r>
              <a:rPr lang="en-GB" dirty="0"/>
              <a:t>Focus on vulnerable groups including children with social workers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/>
              <a:t>and…</a:t>
            </a:r>
          </a:p>
          <a:p>
            <a:pPr marL="355600" indent="-355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90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3B9B-3C4A-1111-C1F1-8BE6B3A8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 Cohorts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A18B13-D711-21A2-2E72-4531B1735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788174"/>
              </p:ext>
            </p:extLst>
          </p:nvPr>
        </p:nvGraphicFramePr>
        <p:xfrm>
          <a:off x="3407954" y="1539947"/>
          <a:ext cx="6807200" cy="492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F416BE-2AC2-AE57-39FD-CE20FCE9B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69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Aspirational attendance </a:t>
            </a:r>
            <a:br>
              <a:rPr lang="en-GB" b="1" dirty="0"/>
            </a:br>
            <a:r>
              <a:rPr lang="en-GB" b="1" dirty="0"/>
              <a:t>expectations for </a:t>
            </a:r>
            <a:br>
              <a:rPr lang="en-GB" b="1" dirty="0"/>
            </a:br>
            <a:r>
              <a:rPr lang="en-GB" b="1" dirty="0"/>
              <a:t>all children, including </a:t>
            </a:r>
            <a:br>
              <a:rPr lang="en-GB" b="1" dirty="0"/>
            </a:br>
            <a:r>
              <a:rPr lang="en-GB" b="1" dirty="0"/>
              <a:t>those with a social </a:t>
            </a:r>
            <a:br>
              <a:rPr lang="en-GB" b="1" dirty="0"/>
            </a:br>
            <a:r>
              <a:rPr lang="en-GB" b="1" dirty="0"/>
              <a:t>worker</a:t>
            </a:r>
            <a:endParaRPr lang="en-GB" dirty="0"/>
          </a:p>
          <a:p>
            <a:pPr marL="355600" indent="-355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60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C340-1A57-A731-DC10-23040F7C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 Support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2178B-217C-2001-C454-59B004CF8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Early Help based</a:t>
            </a:r>
          </a:p>
          <a:p>
            <a:r>
              <a:rPr lang="en-GB" dirty="0"/>
              <a:t>Schools expected to offer or provide support as early as possible </a:t>
            </a:r>
          </a:p>
          <a:p>
            <a:r>
              <a:rPr lang="en-GB" dirty="0"/>
              <a:t>Penalty notices are issued directly when unauthorised holidays are taken (10 or more sessions)</a:t>
            </a:r>
          </a:p>
          <a:p>
            <a:r>
              <a:rPr lang="en-GB" dirty="0"/>
              <a:t>Requests for support taken to Team Around the School </a:t>
            </a:r>
          </a:p>
          <a:p>
            <a:r>
              <a:rPr lang="en-GB" dirty="0"/>
              <a:t>Some result in penalty notices being issued</a:t>
            </a:r>
          </a:p>
          <a:p>
            <a:r>
              <a:rPr lang="en-GB" dirty="0"/>
              <a:t>Some result in legal action being taken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>
                <a:solidFill>
                  <a:srgbClr val="BE1962"/>
                </a:solidFill>
              </a:rPr>
              <a:t>Statutory powers are not used when a child is CLA because..?</a:t>
            </a:r>
          </a:p>
        </p:txBody>
      </p:sp>
    </p:spTree>
    <p:extLst>
      <p:ext uri="{BB962C8B-B14F-4D97-AF65-F5344CB8AC3E}">
        <p14:creationId xmlns:p14="http://schemas.microsoft.com/office/powerpoint/2010/main" val="1436865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C340-1A57-A731-DC10-23040F7C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 Casework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2178B-217C-2001-C454-59B004CF8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Sits within Early Help Framework</a:t>
            </a:r>
          </a:p>
          <a:p>
            <a:r>
              <a:rPr lang="en-GB" dirty="0"/>
              <a:t>Undertaken alongside schools and other support services</a:t>
            </a:r>
          </a:p>
          <a:p>
            <a:r>
              <a:rPr lang="en-GB" dirty="0"/>
              <a:t>Needs-based</a:t>
            </a:r>
          </a:p>
          <a:p>
            <a:r>
              <a:rPr lang="en-GB" dirty="0"/>
              <a:t>Aims to break down barriers to attendance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New elements this year:</a:t>
            </a:r>
          </a:p>
          <a:p>
            <a:r>
              <a:rPr lang="en-GB" dirty="0">
                <a:solidFill>
                  <a:srgbClr val="BE1962"/>
                </a:solidFill>
              </a:rPr>
              <a:t>Attendance Improvement Plan (AIP) </a:t>
            </a:r>
          </a:p>
          <a:p>
            <a:r>
              <a:rPr lang="en-GB" dirty="0">
                <a:solidFill>
                  <a:srgbClr val="BE1962"/>
                </a:solidFill>
              </a:rPr>
              <a:t>Attendance Support Requests for children at PRUs </a:t>
            </a:r>
            <a:br>
              <a:rPr lang="en-GB" dirty="0">
                <a:solidFill>
                  <a:srgbClr val="BE1962"/>
                </a:solidFill>
              </a:rPr>
            </a:br>
            <a:r>
              <a:rPr lang="en-GB" dirty="0">
                <a:solidFill>
                  <a:srgbClr val="BE1962"/>
                </a:solidFill>
              </a:rPr>
              <a:t>or with SWs</a:t>
            </a:r>
          </a:p>
          <a:p>
            <a:r>
              <a:rPr lang="en-GB" dirty="0"/>
              <a:t>Education Supervision Order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84C8E-1CF5-8093-6BCC-5B84CB67A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5155">
            <a:off x="9119198" y="1455350"/>
            <a:ext cx="3401198" cy="43587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112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307F-5C74-D0C8-C2CD-70C49E11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 is everyone’s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8D274-EE49-2C30-CBBB-DF1100DE7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People working with children need to…</a:t>
            </a:r>
          </a:p>
          <a:p>
            <a:pPr marL="447675" indent="-447675">
              <a:buFont typeface="Wingdings" panose="05000000000000000000" pitchFamily="2" charset="2"/>
              <a:buChar char="ü"/>
            </a:pPr>
            <a:endParaRPr lang="en-GB" dirty="0"/>
          </a:p>
          <a:p>
            <a:pPr marL="447675" indent="-447675">
              <a:buFont typeface="Wingdings" panose="05000000000000000000" pitchFamily="2" charset="2"/>
              <a:buChar char="ü"/>
            </a:pPr>
            <a:r>
              <a:rPr lang="en-GB" dirty="0"/>
              <a:t>Understand what good attendance looks like </a:t>
            </a:r>
          </a:p>
          <a:p>
            <a:pPr marL="447675" indent="-447675">
              <a:buFont typeface="Wingdings" panose="05000000000000000000" pitchFamily="2" charset="2"/>
              <a:buChar char="ü"/>
            </a:pPr>
            <a:r>
              <a:rPr lang="en-GB" dirty="0"/>
              <a:t>Understand what worrying attendance looks like </a:t>
            </a:r>
          </a:p>
          <a:p>
            <a:pPr marL="447675" indent="-447675">
              <a:buFont typeface="Wingdings" panose="05000000000000000000" pitchFamily="2" charset="2"/>
              <a:buChar char="ü"/>
            </a:pPr>
            <a:r>
              <a:rPr lang="en-GB" dirty="0"/>
              <a:t>Hold attendance at the centre of any plans</a:t>
            </a:r>
          </a:p>
          <a:p>
            <a:pPr marL="447675" indent="-447675">
              <a:buFont typeface="Wingdings" panose="05000000000000000000" pitchFamily="2" charset="2"/>
              <a:buChar char="ü"/>
            </a:pPr>
            <a:r>
              <a:rPr lang="en-GB" dirty="0"/>
              <a:t>Question and challenge schools when attendance is poor</a:t>
            </a:r>
          </a:p>
          <a:p>
            <a:pPr marL="447675" indent="-447675">
              <a:buFont typeface="Wingdings" panose="05000000000000000000" pitchFamily="2" charset="2"/>
              <a:buChar char="ü"/>
            </a:pPr>
            <a:r>
              <a:rPr lang="en-GB" dirty="0"/>
              <a:t>Encourage schools to submit requests</a:t>
            </a:r>
          </a:p>
          <a:p>
            <a:pPr marL="447675" indent="-447675">
              <a:buFont typeface="Wingdings" panose="05000000000000000000" pitchFamily="2" charset="2"/>
              <a:buChar char="ü"/>
            </a:pPr>
            <a:r>
              <a:rPr lang="en-GB" dirty="0"/>
              <a:t>Ask us for advice – </a:t>
            </a:r>
            <a:r>
              <a:rPr lang="en-GB" dirty="0">
                <a:hlinkClick r:id="rId2"/>
              </a:rPr>
              <a:t>ess@somerset.gov.uk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031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1C3A-E6E8-9263-3307-904279BF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curious about attendance…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1EBB5-EA60-B177-1DA9-90AA4F3C1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2925" indent="-542925">
              <a:buFont typeface="Webdings" panose="05030102010509060703" pitchFamily="18" charset="2"/>
              <a:buChar char=""/>
            </a:pPr>
            <a:r>
              <a:rPr lang="en-GB" dirty="0"/>
              <a:t>It falls below 90% and certainly below 80% </a:t>
            </a:r>
          </a:p>
          <a:p>
            <a:pPr marL="542925" indent="-542925">
              <a:buFont typeface="Webdings" panose="05030102010509060703" pitchFamily="18" charset="2"/>
              <a:buChar char=""/>
            </a:pPr>
            <a:r>
              <a:rPr lang="en-GB" dirty="0"/>
              <a:t>There are multiple unauthorised absences (</a:t>
            </a:r>
            <a:r>
              <a:rPr lang="en-GB" dirty="0">
                <a:solidFill>
                  <a:srgbClr val="BE1962"/>
                </a:solidFill>
              </a:rPr>
              <a:t>O</a:t>
            </a:r>
            <a:r>
              <a:rPr lang="en-GB" dirty="0"/>
              <a:t>, </a:t>
            </a:r>
            <a:r>
              <a:rPr lang="en-GB" dirty="0">
                <a:solidFill>
                  <a:srgbClr val="BE1962"/>
                </a:solidFill>
              </a:rPr>
              <a:t>N</a:t>
            </a:r>
            <a:r>
              <a:rPr lang="en-GB" dirty="0"/>
              <a:t>, </a:t>
            </a:r>
            <a:r>
              <a:rPr lang="en-GB" dirty="0">
                <a:solidFill>
                  <a:srgbClr val="BE1962"/>
                </a:solidFill>
              </a:rPr>
              <a:t>U</a:t>
            </a:r>
            <a:r>
              <a:rPr lang="en-GB" dirty="0"/>
              <a:t>, and </a:t>
            </a:r>
            <a:r>
              <a:rPr lang="en-GB" dirty="0">
                <a:solidFill>
                  <a:srgbClr val="BE1962"/>
                </a:solidFill>
              </a:rPr>
              <a:t>G</a:t>
            </a:r>
            <a:r>
              <a:rPr lang="en-GB" dirty="0"/>
              <a:t>)</a:t>
            </a:r>
          </a:p>
          <a:p>
            <a:pPr marL="542925" indent="-542925">
              <a:buFont typeface="Webdings" panose="05030102010509060703" pitchFamily="18" charset="2"/>
              <a:buChar char=""/>
            </a:pPr>
            <a:r>
              <a:rPr lang="en-GB" dirty="0"/>
              <a:t>There are a lot of </a:t>
            </a:r>
            <a:r>
              <a:rPr lang="en-GB" dirty="0">
                <a:solidFill>
                  <a:srgbClr val="BE1962"/>
                </a:solidFill>
              </a:rPr>
              <a:t>B</a:t>
            </a:r>
            <a:r>
              <a:rPr lang="en-GB" dirty="0"/>
              <a:t> codes (that can’t be ratified)</a:t>
            </a:r>
          </a:p>
          <a:p>
            <a:pPr marL="542925" indent="-542925">
              <a:buFont typeface="Webdings" panose="05030102010509060703" pitchFamily="18" charset="2"/>
              <a:buChar char=""/>
            </a:pPr>
            <a:endParaRPr lang="en-GB" dirty="0"/>
          </a:p>
          <a:p>
            <a:pPr marL="542925" indent="-542925">
              <a:buFont typeface="Webdings" panose="05030102010509060703" pitchFamily="18" charset="2"/>
              <a:buChar char=""/>
            </a:pPr>
            <a:r>
              <a:rPr lang="en-GB" dirty="0"/>
              <a:t>There are unexplained absences </a:t>
            </a:r>
          </a:p>
          <a:p>
            <a:pPr marL="542925" indent="-542925">
              <a:buFont typeface="Webdings" panose="05030102010509060703" pitchFamily="18" charset="2"/>
              <a:buChar char=""/>
            </a:pPr>
            <a:r>
              <a:rPr lang="en-GB" dirty="0"/>
              <a:t>A part-time timetable lasts more than six weeks</a:t>
            </a:r>
          </a:p>
          <a:p>
            <a:pPr marL="542925" indent="-542925">
              <a:buFont typeface="Webdings" panose="05030102010509060703" pitchFamily="18" charset="2"/>
              <a:buChar char=""/>
            </a:pPr>
            <a:r>
              <a:rPr lang="en-GB" dirty="0"/>
              <a:t>There are patterns of absence (e.g. every Thursday)</a:t>
            </a:r>
          </a:p>
          <a:p>
            <a:pPr marL="542925" indent="-542925">
              <a:buFont typeface="Webdings" panose="05030102010509060703" pitchFamily="18" charset="2"/>
              <a:buChar char=""/>
            </a:pPr>
            <a:r>
              <a:rPr lang="en-GB" dirty="0"/>
              <a:t>Siblings also have poor attendance – especially patterns</a:t>
            </a:r>
          </a:p>
          <a:p>
            <a:pPr marL="542925" indent="-542925">
              <a:buFont typeface="Webdings" panose="05030102010509060703" pitchFamily="18" charset="2"/>
              <a:buChar char=""/>
            </a:pPr>
            <a:r>
              <a:rPr lang="en-GB" dirty="0"/>
              <a:t>A register does not appear to represent a child’s attendance </a:t>
            </a:r>
          </a:p>
        </p:txBody>
      </p:sp>
    </p:spTree>
    <p:extLst>
      <p:ext uri="{BB962C8B-B14F-4D97-AF65-F5344CB8AC3E}">
        <p14:creationId xmlns:p14="http://schemas.microsoft.com/office/powerpoint/2010/main" val="4129235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DB54-4C8A-7B78-6CAD-874167E8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Attendance Casework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DD40-D0FA-A437-3C6A-747180740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Agreed through TAS </a:t>
            </a:r>
            <a:r>
              <a:rPr lang="en-GB" b="1" dirty="0">
                <a:solidFill>
                  <a:srgbClr val="BE1962"/>
                </a:solidFill>
              </a:rPr>
              <a:t>or</a:t>
            </a:r>
            <a:r>
              <a:rPr lang="en-GB" b="1" dirty="0"/>
              <a:t> an Attendance Support Request</a:t>
            </a:r>
          </a:p>
          <a:p>
            <a:endParaRPr lang="en-GB" dirty="0"/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dirty="0"/>
              <a:t>Based on Early Help and a graduated support response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dirty="0"/>
              <a:t>Complements multi-agency efforts to support a child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dirty="0"/>
              <a:t>Can be completed in conjunction with / following TELO support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dirty="0"/>
              <a:t>Can sit alongside FIS, CIN and CP plans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688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77E4-1E75-D13A-8C3E-954FEC22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Attendance Casework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F1233-AA76-E468-048A-F36001260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36575">
              <a:buFont typeface="Wingdings" panose="05000000000000000000" pitchFamily="2" charset="2"/>
              <a:buChar char="ü"/>
            </a:pPr>
            <a:r>
              <a:rPr lang="en-GB" dirty="0"/>
              <a:t>Allows a flexible response for ESS based on each case 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en-GB" dirty="0"/>
              <a:t>Will be used at the discretion of our officers in line with multi-agency working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en-GB" dirty="0"/>
              <a:t>Promotes supportive approach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en-GB" dirty="0"/>
              <a:t>Underpins any legal work, where it is necessary and appropriate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en-GB" dirty="0"/>
              <a:t>Continues to be used during any legal work undertaken</a:t>
            </a:r>
          </a:p>
        </p:txBody>
      </p:sp>
    </p:spTree>
    <p:extLst>
      <p:ext uri="{BB962C8B-B14F-4D97-AF65-F5344CB8AC3E}">
        <p14:creationId xmlns:p14="http://schemas.microsoft.com/office/powerpoint/2010/main" val="4164561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DB54-4C8A-7B78-6CAD-874167E8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Legal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DD40-D0FA-A437-3C6A-747180740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Only completed when doing so serves the child’s interests</a:t>
            </a:r>
          </a:p>
          <a:p>
            <a:r>
              <a:rPr lang="en-GB" dirty="0"/>
              <a:t>Requires solid and robust level of input and evidence</a:t>
            </a:r>
          </a:p>
          <a:p>
            <a:r>
              <a:rPr lang="en-GB" dirty="0"/>
              <a:t>Process has been simplified to enable faster turn-arounds</a:t>
            </a:r>
          </a:p>
        </p:txBody>
      </p:sp>
    </p:spTree>
    <p:extLst>
      <p:ext uri="{BB962C8B-B14F-4D97-AF65-F5344CB8AC3E}">
        <p14:creationId xmlns:p14="http://schemas.microsoft.com/office/powerpoint/2010/main" val="2101067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4F05-2E8E-0692-BAF4-8DAE7E30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134770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00EF2-E10B-0DE1-B8BB-429DB108E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5324" r="3338" b="5324"/>
          <a:stretch/>
        </p:blipFill>
        <p:spPr>
          <a:xfrm>
            <a:off x="884151" y="481238"/>
            <a:ext cx="8689617" cy="58955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603F7E-D0D4-6782-4630-3DE778E7145D}"/>
              </a:ext>
            </a:extLst>
          </p:cNvPr>
          <p:cNvSpPr/>
          <p:nvPr/>
        </p:nvSpPr>
        <p:spPr>
          <a:xfrm>
            <a:off x="7069147" y="1878384"/>
            <a:ext cx="1586179" cy="78880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Vacancy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079A1-66A5-45AD-1443-1E11E28B5907}"/>
              </a:ext>
            </a:extLst>
          </p:cNvPr>
          <p:cNvSpPr/>
          <p:nvPr/>
        </p:nvSpPr>
        <p:spPr>
          <a:xfrm>
            <a:off x="6211753" y="4664915"/>
            <a:ext cx="1586179" cy="78880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Safeguarding Officer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Sarah Bartlett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55F9AB-8A85-ACD5-7F96-6AF2C523C48D}"/>
              </a:ext>
            </a:extLst>
          </p:cNvPr>
          <p:cNvSpPr/>
          <p:nvPr/>
        </p:nvSpPr>
        <p:spPr>
          <a:xfrm>
            <a:off x="2654621" y="2907257"/>
            <a:ext cx="1586179" cy="788803"/>
          </a:xfrm>
          <a:prstGeom prst="rect">
            <a:avLst/>
          </a:prstGeom>
          <a:solidFill>
            <a:srgbClr val="FFFFFF">
              <a:alpha val="27843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3793F5-20DD-8FBE-F7B6-732A499B0DF7}"/>
              </a:ext>
            </a:extLst>
          </p:cNvPr>
          <p:cNvSpPr/>
          <p:nvPr/>
        </p:nvSpPr>
        <p:spPr>
          <a:xfrm>
            <a:off x="7896532" y="5537783"/>
            <a:ext cx="1586179" cy="788803"/>
          </a:xfrm>
          <a:prstGeom prst="rect">
            <a:avLst/>
          </a:prstGeom>
          <a:solidFill>
            <a:srgbClr val="FFFFFF">
              <a:alpha val="38039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FD8D9-F2A5-78C0-19A7-D6BF68EDB41E}"/>
              </a:ext>
            </a:extLst>
          </p:cNvPr>
          <p:cNvSpPr/>
          <p:nvPr/>
        </p:nvSpPr>
        <p:spPr>
          <a:xfrm>
            <a:off x="4435868" y="5537783"/>
            <a:ext cx="1586179" cy="78880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Safeguarding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Jennifer Cox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129000-7FB7-98E7-8D17-83A53DF408B7}"/>
              </a:ext>
            </a:extLst>
          </p:cNvPr>
          <p:cNvSpPr/>
          <p:nvPr/>
        </p:nvSpPr>
        <p:spPr>
          <a:xfrm>
            <a:off x="965968" y="5528547"/>
            <a:ext cx="1586179" cy="78880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Vacancy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651CD-4462-2D1B-84AB-06B90FF72B0F}"/>
              </a:ext>
            </a:extLst>
          </p:cNvPr>
          <p:cNvSpPr/>
          <p:nvPr/>
        </p:nvSpPr>
        <p:spPr>
          <a:xfrm>
            <a:off x="6228532" y="5532218"/>
            <a:ext cx="1586179" cy="78880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Vacancy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D512C0-CE94-54FF-A108-A0D465620506}"/>
              </a:ext>
            </a:extLst>
          </p:cNvPr>
          <p:cNvSpPr/>
          <p:nvPr/>
        </p:nvSpPr>
        <p:spPr>
          <a:xfrm>
            <a:off x="7910386" y="4661860"/>
            <a:ext cx="1586179" cy="78880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Education Safeguarding Officer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  <a:p>
            <a:pPr algn="ctr"/>
            <a:r>
              <a:rPr lang="en-GB" sz="1000" b="1" dirty="0">
                <a:solidFill>
                  <a:schemeClr val="tx1"/>
                </a:solidFill>
              </a:rPr>
              <a:t>Sarah Mutch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5C5F7-F485-0BF5-9BB2-C107234D063A}"/>
              </a:ext>
            </a:extLst>
          </p:cNvPr>
          <p:cNvSpPr/>
          <p:nvPr/>
        </p:nvSpPr>
        <p:spPr>
          <a:xfrm>
            <a:off x="7923492" y="2907262"/>
            <a:ext cx="1586179" cy="78880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Vacancy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366F3B-BC2B-4AA9-191D-DECE18A8016D}"/>
              </a:ext>
            </a:extLst>
          </p:cNvPr>
          <p:cNvSpPr/>
          <p:nvPr/>
        </p:nvSpPr>
        <p:spPr>
          <a:xfrm>
            <a:off x="4435867" y="2907256"/>
            <a:ext cx="1586179" cy="78880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Safeguarding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Sammy Gibb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F98936-3E24-8CF9-424A-7E871305129B}"/>
              </a:ext>
            </a:extLst>
          </p:cNvPr>
          <p:cNvSpPr/>
          <p:nvPr/>
        </p:nvSpPr>
        <p:spPr>
          <a:xfrm>
            <a:off x="965967" y="2907256"/>
            <a:ext cx="1586179" cy="78880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ESO (Taunton)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Beth Ollive</a:t>
            </a:r>
          </a:p>
        </p:txBody>
      </p:sp>
    </p:spTree>
    <p:extLst>
      <p:ext uri="{BB962C8B-B14F-4D97-AF65-F5344CB8AC3E}">
        <p14:creationId xmlns:p14="http://schemas.microsoft.com/office/powerpoint/2010/main" val="3160953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8FDE-D7D8-46F0-5646-636D95B1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and supporting together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B4BE25-2348-1C8F-E35A-6176EF5422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886879"/>
              </p:ext>
            </p:extLst>
          </p:nvPr>
        </p:nvGraphicFramePr>
        <p:xfrm>
          <a:off x="5843833" y="1618235"/>
          <a:ext cx="461049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9FF8F4-07B7-D465-3565-105FAF4921F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7134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934C9E-E44E-92BF-9CB6-E4F6E5A8201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5720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Education and attendance at the heart of CIN and CP plans – even if it’s good</a:t>
            </a:r>
          </a:p>
          <a:p>
            <a:r>
              <a:rPr lang="en-GB" dirty="0"/>
              <a:t>Visit our resources page</a:t>
            </a:r>
          </a:p>
          <a:p>
            <a:r>
              <a:rPr lang="en-GB" dirty="0"/>
              <a:t>Push schools to offer or request </a:t>
            </a:r>
            <a:br>
              <a:rPr lang="en-GB" dirty="0"/>
            </a:br>
            <a:r>
              <a:rPr lang="en-GB" dirty="0"/>
              <a:t>support</a:t>
            </a:r>
          </a:p>
          <a:p>
            <a:r>
              <a:rPr lang="en-GB" dirty="0"/>
              <a:t>Ask us if you’re not sure</a:t>
            </a:r>
          </a:p>
          <a:p>
            <a:r>
              <a:rPr lang="en-GB" dirty="0"/>
              <a:t>Tell us if you’re worried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051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4F05-2E8E-0692-BAF4-8DAE7E30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82800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F39F44-B0CF-30AE-4073-9010AAAA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1766">
            <a:off x="8611691" y="4108889"/>
            <a:ext cx="2502565" cy="17691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FEAF2-071C-F351-1511-6B0991C7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Core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0A6E6-58A9-D7D9-09A8-B19867E2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834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Our Core Offer is now LIVE and available at </a:t>
            </a:r>
            <a:r>
              <a:rPr lang="en-GB" dirty="0">
                <a:hlinkClick r:id="rId3"/>
              </a:rPr>
              <a:t>www.somerset.gov.uk/ess/resources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outlines: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dirty="0"/>
              <a:t>our key areas of work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dirty="0"/>
              <a:t>what we do within those areas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dirty="0"/>
              <a:t>how you can access our support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E8FEB-57E4-D66C-3A4A-098F4D561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9414">
            <a:off x="8840059" y="1271215"/>
            <a:ext cx="2045829" cy="28864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887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F39F44-B0CF-30AE-4073-9010AAAA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1766">
            <a:off x="8611691" y="4108889"/>
            <a:ext cx="2502565" cy="17691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FEAF2-071C-F351-1511-6B0991C7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EHE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0A6E6-58A9-D7D9-09A8-B19867E2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8345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Our EHE Protocol is available at </a:t>
            </a:r>
            <a:r>
              <a:rPr lang="en-GB" dirty="0">
                <a:hlinkClick r:id="rId3"/>
              </a:rPr>
              <a:t>www.somerset.gov.uk/ess/resources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outlines: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dirty="0"/>
              <a:t>What EHE is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dirty="0"/>
              <a:t>What is required of parents, schools and the LA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dirty="0"/>
              <a:t>What processed look like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dirty="0"/>
              <a:t>What support is available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E8FEB-57E4-D66C-3A4A-098F4D561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9414">
            <a:off x="8840059" y="1271215"/>
            <a:ext cx="2045829" cy="28864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904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5853-3A50-9775-159D-F9C78754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C68F-5DDF-B8B6-4801-ED615E81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The following slides show the codes that school can use to mark a pupil’s attendance or absence: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Present codes</a:t>
            </a:r>
          </a:p>
          <a:p>
            <a:r>
              <a:rPr lang="en-GB" dirty="0"/>
              <a:t>Unauthorised absence codes</a:t>
            </a:r>
          </a:p>
          <a:p>
            <a:r>
              <a:rPr lang="en-GB" dirty="0"/>
              <a:t>Authorised absence codes</a:t>
            </a:r>
          </a:p>
          <a:p>
            <a:r>
              <a:rPr lang="en-GB" dirty="0"/>
              <a:t>Codes discounted from attendance data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Those </a:t>
            </a:r>
            <a:r>
              <a:rPr lang="en-GB" dirty="0">
                <a:solidFill>
                  <a:srgbClr val="BE1962"/>
                </a:solidFill>
              </a:rPr>
              <a:t>highlighted in pink </a:t>
            </a:r>
            <a:r>
              <a:rPr lang="en-GB" dirty="0"/>
              <a:t>are worth keeping an eye open for, as they may point towards attendance issues. </a:t>
            </a:r>
          </a:p>
        </p:txBody>
      </p:sp>
    </p:spTree>
    <p:extLst>
      <p:ext uri="{BB962C8B-B14F-4D97-AF65-F5344CB8AC3E}">
        <p14:creationId xmlns:p14="http://schemas.microsoft.com/office/powerpoint/2010/main" val="1215614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5853-3A50-9775-159D-F9C78754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 Codes – Present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C68F-5DDF-B8B6-4801-ED615E81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/	Present (AM)</a:t>
            </a:r>
          </a:p>
          <a:p>
            <a:pPr marL="0" indent="0">
              <a:buNone/>
            </a:pPr>
            <a:r>
              <a:rPr lang="en-GB" dirty="0"/>
              <a:t>\	Present (PM)</a:t>
            </a:r>
          </a:p>
          <a:p>
            <a:pPr marL="0" indent="0">
              <a:buNone/>
            </a:pPr>
            <a:r>
              <a:rPr lang="en-GB" dirty="0">
                <a:solidFill>
                  <a:srgbClr val="BE1962"/>
                </a:solidFill>
              </a:rPr>
              <a:t>B	Approved off-site learning (school remains responsible)</a:t>
            </a:r>
          </a:p>
          <a:p>
            <a:pPr marL="0" indent="0">
              <a:buNone/>
            </a:pPr>
            <a:r>
              <a:rPr lang="en-GB" dirty="0"/>
              <a:t>J	Job or educational interview</a:t>
            </a:r>
          </a:p>
          <a:p>
            <a:pPr marL="0" indent="0">
              <a:buNone/>
            </a:pPr>
            <a:r>
              <a:rPr lang="en-GB" dirty="0"/>
              <a:t>L	Late (before registered closed)</a:t>
            </a:r>
          </a:p>
          <a:p>
            <a:pPr marL="0" indent="0">
              <a:buNone/>
            </a:pPr>
            <a:r>
              <a:rPr lang="en-GB" dirty="0"/>
              <a:t>P	Approved sporting activity</a:t>
            </a:r>
          </a:p>
          <a:p>
            <a:pPr marL="0" indent="0">
              <a:buNone/>
            </a:pPr>
            <a:r>
              <a:rPr lang="en-GB" dirty="0"/>
              <a:t>V	School visit</a:t>
            </a:r>
          </a:p>
          <a:p>
            <a:pPr marL="0" indent="0">
              <a:buNone/>
            </a:pPr>
            <a:r>
              <a:rPr lang="en-GB" dirty="0"/>
              <a:t>W	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3504809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5853-3A50-9775-159D-F9C78754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 Codes – Unauthorised Absence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C68F-5DDF-B8B6-4801-ED615E81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	Unauthorised term-time leave</a:t>
            </a:r>
          </a:p>
          <a:p>
            <a:pPr marL="0" indent="0">
              <a:buNone/>
            </a:pPr>
            <a:r>
              <a:rPr lang="en-GB" dirty="0">
                <a:solidFill>
                  <a:srgbClr val="BE1962"/>
                </a:solidFill>
              </a:rPr>
              <a:t>N	No reason given for absence</a:t>
            </a:r>
          </a:p>
          <a:p>
            <a:pPr marL="0" indent="0">
              <a:buNone/>
            </a:pPr>
            <a:r>
              <a:rPr lang="en-GB" dirty="0">
                <a:solidFill>
                  <a:srgbClr val="BE1962"/>
                </a:solidFill>
              </a:rPr>
              <a:t>O	Unauthorised absence</a:t>
            </a:r>
          </a:p>
          <a:p>
            <a:pPr marL="0" indent="0">
              <a:buNone/>
            </a:pPr>
            <a:r>
              <a:rPr lang="en-GB" dirty="0">
                <a:solidFill>
                  <a:srgbClr val="BE1962"/>
                </a:solidFill>
              </a:rPr>
              <a:t>U	Late (after registers closed)*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* Schools are advised to keep their registers open for no more than 30 minutes while records attendance for each of their two daily sessions</a:t>
            </a:r>
          </a:p>
        </p:txBody>
      </p:sp>
    </p:spTree>
    <p:extLst>
      <p:ext uri="{BB962C8B-B14F-4D97-AF65-F5344CB8AC3E}">
        <p14:creationId xmlns:p14="http://schemas.microsoft.com/office/powerpoint/2010/main" val="4270182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5853-3A50-9775-159D-F9C78754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 Codes – Authorised Absence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C68F-5DDF-B8B6-4801-ED615E81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	Authorised absence</a:t>
            </a:r>
          </a:p>
          <a:p>
            <a:pPr marL="0" indent="0">
              <a:buNone/>
            </a:pPr>
            <a:r>
              <a:rPr lang="en-GB" dirty="0">
                <a:solidFill>
                  <a:srgbClr val="BE1962"/>
                </a:solidFill>
              </a:rPr>
              <a:t>E	Excluded</a:t>
            </a:r>
          </a:p>
          <a:p>
            <a:pPr marL="0" indent="0">
              <a:buNone/>
            </a:pPr>
            <a:r>
              <a:rPr lang="en-GB" dirty="0"/>
              <a:t>F	Extended term-time leave</a:t>
            </a:r>
          </a:p>
          <a:p>
            <a:pPr marL="0" indent="0">
              <a:buNone/>
            </a:pPr>
            <a:r>
              <a:rPr lang="en-GB" dirty="0"/>
              <a:t>H	Term-time leave</a:t>
            </a:r>
          </a:p>
          <a:p>
            <a:pPr marL="0" indent="0">
              <a:buNone/>
            </a:pPr>
            <a:r>
              <a:rPr lang="en-GB" dirty="0">
                <a:solidFill>
                  <a:srgbClr val="BE1962"/>
                </a:solidFill>
              </a:rPr>
              <a:t>I	Illness (also shows as I01 or I02)</a:t>
            </a:r>
          </a:p>
          <a:p>
            <a:pPr marL="0" indent="0">
              <a:buNone/>
            </a:pPr>
            <a:r>
              <a:rPr lang="en-GB" dirty="0"/>
              <a:t>M	Medical appointment (not illness)</a:t>
            </a:r>
          </a:p>
          <a:p>
            <a:pPr marL="0" indent="0">
              <a:buNone/>
            </a:pPr>
            <a:r>
              <a:rPr lang="en-GB" dirty="0"/>
              <a:t>R	Religious observance</a:t>
            </a:r>
          </a:p>
          <a:p>
            <a:pPr marL="0" indent="0">
              <a:buNone/>
            </a:pPr>
            <a:r>
              <a:rPr lang="en-GB" dirty="0"/>
              <a:t>S	Study leave</a:t>
            </a:r>
          </a:p>
          <a:p>
            <a:pPr marL="0" indent="0">
              <a:buNone/>
            </a:pPr>
            <a:r>
              <a:rPr lang="en-GB" dirty="0"/>
              <a:t>T	Traveller absence</a:t>
            </a:r>
          </a:p>
        </p:txBody>
      </p:sp>
    </p:spTree>
    <p:extLst>
      <p:ext uri="{BB962C8B-B14F-4D97-AF65-F5344CB8AC3E}">
        <p14:creationId xmlns:p14="http://schemas.microsoft.com/office/powerpoint/2010/main" val="3935410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5853-3A50-9775-159D-F9C78754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 Codes – Discounted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C68F-5DDF-B8B6-4801-ED615E81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BE1962"/>
                </a:solidFill>
              </a:rPr>
              <a:t>D	Dual registered with another school</a:t>
            </a:r>
          </a:p>
          <a:p>
            <a:pPr marL="0" indent="0">
              <a:buNone/>
            </a:pPr>
            <a:r>
              <a:rPr lang="en-GB" dirty="0">
                <a:solidFill>
                  <a:srgbClr val="BE1962"/>
                </a:solidFill>
              </a:rPr>
              <a:t>X	Not required in school (not statutory school age)</a:t>
            </a:r>
          </a:p>
          <a:p>
            <a:pPr marL="0" indent="0">
              <a:buNone/>
            </a:pPr>
            <a:r>
              <a:rPr lang="en-GB" dirty="0">
                <a:solidFill>
                  <a:srgbClr val="BE1962"/>
                </a:solidFill>
              </a:rPr>
              <a:t>Y	Unable to attend due to exceptional circumstances*</a:t>
            </a:r>
          </a:p>
          <a:p>
            <a:pPr marL="0" indent="0">
              <a:buNone/>
            </a:pPr>
            <a:r>
              <a:rPr lang="en-GB" dirty="0"/>
              <a:t>Z	Pupil not on roll</a:t>
            </a:r>
          </a:p>
          <a:p>
            <a:pPr marL="0" indent="0">
              <a:buNone/>
            </a:pPr>
            <a:r>
              <a:rPr lang="en-GB" dirty="0"/>
              <a:t>#	School closure (school holidays etc.)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* e.g. school closure due to weather, failure of school transport, pupil is in custody (for less than four months) – this coded is counted for statistical purposes but does not count towards pupil or school attendance figures</a:t>
            </a:r>
          </a:p>
        </p:txBody>
      </p:sp>
    </p:spTree>
    <p:extLst>
      <p:ext uri="{BB962C8B-B14F-4D97-AF65-F5344CB8AC3E}">
        <p14:creationId xmlns:p14="http://schemas.microsoft.com/office/powerpoint/2010/main" val="156953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DE9D-BCDA-E14A-B2BE-50E797DA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Core Offer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C9CF6-F972-36BA-AD13-3F1574D82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6" y="1437567"/>
            <a:ext cx="9451709" cy="4953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6B3ECD-7E9A-98C5-D4E2-BED40F2E1A1C}"/>
              </a:ext>
            </a:extLst>
          </p:cNvPr>
          <p:cNvSpPr txBox="1"/>
          <p:nvPr/>
        </p:nvSpPr>
        <p:spPr>
          <a:xfrm>
            <a:off x="5128182" y="5052768"/>
            <a:ext cx="380842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shaded yellow boxes show our statutory functions</a:t>
            </a:r>
          </a:p>
        </p:txBody>
      </p:sp>
    </p:spTree>
    <p:extLst>
      <p:ext uri="{BB962C8B-B14F-4D97-AF65-F5344CB8AC3E}">
        <p14:creationId xmlns:p14="http://schemas.microsoft.com/office/powerpoint/2010/main" val="357350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4AD0-3713-44C3-AA18-2AF8E2EF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Children Missing from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4ABD-A70F-4446-AF10-1DA8D5B6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3639"/>
            <a:ext cx="8134883" cy="4351338"/>
          </a:xfrm>
        </p:spPr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Support and guidance for schools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Online resources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CME and No Provision enquiries 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CMOE panel 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GB" dirty="0"/>
          </a:p>
          <a:p>
            <a:pPr marL="533400" indent="-533400">
              <a:buFont typeface="Wingdings" panose="05000000000000000000" pitchFamily="2" charset="2"/>
              <a:buChar char="è"/>
            </a:pPr>
            <a:r>
              <a:rPr lang="en-GB" dirty="0"/>
              <a:t>CME notification form (schools)</a:t>
            </a:r>
          </a:p>
          <a:p>
            <a:pPr marL="533400" indent="-533400">
              <a:buFont typeface="Wingdings" panose="05000000000000000000" pitchFamily="2" charset="2"/>
              <a:buChar char="è"/>
            </a:pPr>
            <a:r>
              <a:rPr lang="en-GB" dirty="0"/>
              <a:t>Data sets and dashboards (CMOE panel) </a:t>
            </a:r>
          </a:p>
          <a:p>
            <a:pPr marL="533400" indent="-533400">
              <a:buFont typeface="Wingdings" panose="05000000000000000000" pitchFamily="2" charset="2"/>
              <a:buChar char="è"/>
            </a:pPr>
            <a:r>
              <a:rPr lang="en-GB" dirty="0"/>
              <a:t>Direct referral (other services) 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1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4AD0-3713-44C3-AA18-2AF8E2EF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4ABD-A70F-4446-AF10-1DA8D5B6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3639"/>
            <a:ext cx="8134883" cy="4351338"/>
          </a:xfrm>
        </p:spPr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Support and guidance for schools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Attendance and engagement support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Transition support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Home/school liaison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GB" dirty="0"/>
          </a:p>
          <a:p>
            <a:pPr marL="533400" indent="-533400">
              <a:buFont typeface="Wingdings" panose="05000000000000000000" pitchFamily="2" charset="2"/>
              <a:buChar char="è"/>
            </a:pPr>
            <a:r>
              <a:rPr lang="en-GB" dirty="0"/>
              <a:t>GRT support request form</a:t>
            </a:r>
          </a:p>
          <a:p>
            <a:pPr marL="533400" indent="-533400">
              <a:buFont typeface="Wingdings" panose="05000000000000000000" pitchFamily="2" charset="2"/>
              <a:buChar char="è"/>
            </a:pPr>
            <a:r>
              <a:rPr lang="en-GB" dirty="0"/>
              <a:t>Direct referral (TELOs)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8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4AD0-3713-44C3-AA18-2AF8E2EF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Safeguarding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4ABD-A70F-4446-AF10-1DA8D5B6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3639"/>
            <a:ext cx="8134883" cy="4351338"/>
          </a:xfrm>
        </p:spPr>
        <p:txBody>
          <a:bodyPr>
            <a:normAutofit lnSpcReduction="10000"/>
          </a:bodyPr>
          <a:lstStyle/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Support and guidance 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DSL briefings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Section 175/157 safeguarding audits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Ofsted complaint enquiries 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Safeguarding evaluations 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GB" dirty="0"/>
          </a:p>
          <a:p>
            <a:pPr marL="533400" indent="-533400">
              <a:buFont typeface="Wingdings" panose="05000000000000000000" pitchFamily="2" charset="2"/>
              <a:buChar char="è"/>
            </a:pPr>
            <a:r>
              <a:rPr lang="en-GB" dirty="0"/>
              <a:t>Direct referral</a:t>
            </a:r>
          </a:p>
          <a:p>
            <a:pPr marL="533400" indent="-533400">
              <a:buFont typeface="Wingdings" panose="05000000000000000000" pitchFamily="2" charset="2"/>
              <a:buChar char="è"/>
            </a:pPr>
            <a:r>
              <a:rPr lang="en-GB" dirty="0"/>
              <a:t>Complaints via Ofsted </a:t>
            </a:r>
          </a:p>
          <a:p>
            <a:pPr marL="533400" indent="-533400">
              <a:buFont typeface="Wingdings" panose="05000000000000000000" pitchFamily="2" charset="2"/>
              <a:buChar char="è"/>
            </a:pPr>
            <a:r>
              <a:rPr lang="en-GB" dirty="0"/>
              <a:t>Data analysis 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5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4AD0-3713-44C3-AA18-2AF8E2EF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Elective Home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4ABD-A70F-4446-AF10-1DA8D5B6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3639"/>
            <a:ext cx="8134883" cy="4351338"/>
          </a:xfrm>
        </p:spPr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Support and guidance for schools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Recording and triaging new EHE starters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EHE informal enquiries 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Issuing school attendance orders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n-GB" dirty="0"/>
              <a:t>EHE legal work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GB" dirty="0"/>
          </a:p>
          <a:p>
            <a:pPr marL="533400" indent="-533400">
              <a:buFont typeface="Wingdings" panose="05000000000000000000" pitchFamily="2" charset="2"/>
              <a:buChar char="è"/>
            </a:pPr>
            <a:r>
              <a:rPr lang="en-GB" dirty="0"/>
              <a:t>EHE notification form </a:t>
            </a:r>
          </a:p>
          <a:p>
            <a:pPr marL="533400" indent="-533400">
              <a:buFont typeface="Wingdings" panose="05000000000000000000" pitchFamily="2" charset="2"/>
              <a:buChar char="è"/>
            </a:pPr>
            <a:r>
              <a:rPr lang="en-GB" dirty="0"/>
              <a:t>Direct referral (other services) 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7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137B-0232-469D-9131-E1C6E05D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E1962"/>
                </a:solidFill>
              </a:rPr>
              <a:t>Elective Home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AAE7-4E9E-49A3-B658-CDD6C6AB1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1,513 children registered as home educated in Somerset</a:t>
            </a:r>
          </a:p>
          <a:p>
            <a:r>
              <a:rPr lang="en-GB" dirty="0"/>
              <a:t>1.5% of all school-aged children in Somerset</a:t>
            </a:r>
          </a:p>
          <a:p>
            <a:r>
              <a:rPr lang="en-GB" dirty="0"/>
              <a:t>Net increase of around 9% since the pandemic</a:t>
            </a:r>
          </a:p>
          <a:p>
            <a:r>
              <a:rPr lang="en-GB" dirty="0"/>
              <a:t>16% have recognised SEND and/or an EHC Plan</a:t>
            </a:r>
          </a:p>
          <a:p>
            <a:r>
              <a:rPr lang="en-GB" dirty="0"/>
              <a:t>1.5% have active CIN and CP plans</a:t>
            </a:r>
          </a:p>
          <a:p>
            <a:endParaRPr lang="en-GB" dirty="0"/>
          </a:p>
          <a:p>
            <a:r>
              <a:rPr lang="en-GB" dirty="0"/>
              <a:t>ESS investigates cases where there are concerns about the education being provided</a:t>
            </a:r>
          </a:p>
          <a:p>
            <a:r>
              <a:rPr lang="en-GB" dirty="0"/>
              <a:t>This may lead to school attendance orders being issued</a:t>
            </a:r>
          </a:p>
        </p:txBody>
      </p:sp>
    </p:spTree>
    <p:extLst>
      <p:ext uri="{BB962C8B-B14F-4D97-AF65-F5344CB8AC3E}">
        <p14:creationId xmlns:p14="http://schemas.microsoft.com/office/powerpoint/2010/main" val="349520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01987DB3E6B341A95DB1DF96E9B5BA" ma:contentTypeVersion="15" ma:contentTypeDescription="Create a new document." ma:contentTypeScope="" ma:versionID="786995d27d3abd9b2654e43fbace1f6d">
  <xsd:schema xmlns:xsd="http://www.w3.org/2001/XMLSchema" xmlns:xs="http://www.w3.org/2001/XMLSchema" xmlns:p="http://schemas.microsoft.com/office/2006/metadata/properties" xmlns:ns2="1969fd5c-d1e5-4392-921c-f41009e1ee33" xmlns:ns3="1cddbbb2-387c-4884-8e9e-e229773493e0" targetNamespace="http://schemas.microsoft.com/office/2006/metadata/properties" ma:root="true" ma:fieldsID="83352fd14dfa029c30dbef779c804e6c" ns2:_="" ns3:_="">
    <xsd:import namespace="1969fd5c-d1e5-4392-921c-f41009e1ee33"/>
    <xsd:import namespace="1cddbbb2-387c-4884-8e9e-e229773493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9fd5c-d1e5-4392-921c-f41009e1ee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6b569b-509a-467d-b105-d97728d3f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dbbb2-387c-4884-8e9e-e229773493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b3f351c-ecf8-4c4a-942c-9e53987d3d69}" ma:internalName="TaxCatchAll" ma:showField="CatchAllData" ma:web="1cddbbb2-387c-4884-8e9e-e229773493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ddbbb2-387c-4884-8e9e-e229773493e0" xsi:nil="true"/>
    <lcf76f155ced4ddcb4097134ff3c332f xmlns="1969fd5c-d1e5-4392-921c-f41009e1ee33">
      <Terms xmlns="http://schemas.microsoft.com/office/infopath/2007/PartnerControls"/>
    </lcf76f155ced4ddcb4097134ff3c332f>
    <SharedWithUsers xmlns="1cddbbb2-387c-4884-8e9e-e229773493e0">
      <UserInfo>
        <DisplayName/>
        <AccountId xsi:nil="true"/>
        <AccountType/>
      </UserInfo>
    </SharedWithUsers>
  </documentManagement>
</p:properties>
</file>

<file path=customXml/item4.xml><?xml version="1.0" encoding="utf-8"?>
<?mso-contentType ?>
<SharedContentType xmlns="Microsoft.SharePoint.Taxonomy.ContentTypeSync" SourceId="7b6b569b-509a-467d-b105-d97728d3fc11" ContentTypeId="0x0101" PreviousValue="false" LastSyncTimeStamp="2018-02-02T11:34:11.213Z"/>
</file>

<file path=customXml/itemProps1.xml><?xml version="1.0" encoding="utf-8"?>
<ds:datastoreItem xmlns:ds="http://schemas.openxmlformats.org/officeDocument/2006/customXml" ds:itemID="{CCB6C0E5-6C60-48BC-9B67-444BFD73660A}">
  <ds:schemaRefs>
    <ds:schemaRef ds:uri="1969fd5c-d1e5-4392-921c-f41009e1ee33"/>
    <ds:schemaRef ds:uri="1cddbbb2-387c-4884-8e9e-e229773493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774D90-17CD-4887-8F69-539BC7C397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6EA64D-279C-4D02-A8F1-46987E8356EA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1969fd5c-d1e5-4392-921c-f41009e1ee33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1cddbbb2-387c-4884-8e9e-e229773493e0"/>
  </ds:schemaRefs>
</ds:datastoreItem>
</file>

<file path=customXml/itemProps4.xml><?xml version="1.0" encoding="utf-8"?>
<ds:datastoreItem xmlns:ds="http://schemas.openxmlformats.org/officeDocument/2006/customXml" ds:itemID="{F50C072B-9BB3-4964-B83A-AD04AF37D155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1730</Words>
  <Application>Microsoft Office PowerPoint</Application>
  <PresentationFormat>Widescreen</PresentationFormat>
  <Paragraphs>290</Paragraphs>
  <Slides>38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Segoe UI</vt:lpstr>
      <vt:lpstr>Webdings</vt:lpstr>
      <vt:lpstr>Wingdings</vt:lpstr>
      <vt:lpstr>Office Theme</vt:lpstr>
      <vt:lpstr>1_Office Theme</vt:lpstr>
      <vt:lpstr>Education Safeguarding Service</vt:lpstr>
      <vt:lpstr>What the ESS does</vt:lpstr>
      <vt:lpstr>PowerPoint Presentation</vt:lpstr>
      <vt:lpstr>Our Core Offer</vt:lpstr>
      <vt:lpstr>Children Missing from Education</vt:lpstr>
      <vt:lpstr>GRT Support</vt:lpstr>
      <vt:lpstr>Safeguarding Support</vt:lpstr>
      <vt:lpstr>Elective Home Education</vt:lpstr>
      <vt:lpstr>Elective Home Education</vt:lpstr>
      <vt:lpstr>Who can be home educated?</vt:lpstr>
      <vt:lpstr>CSC and Home Education</vt:lpstr>
      <vt:lpstr>A Typical EHE Enquiry Process</vt:lpstr>
      <vt:lpstr>Atypical EHE Enquiry Process</vt:lpstr>
      <vt:lpstr>EHE concerns process</vt:lpstr>
      <vt:lpstr>CSC and Home Education</vt:lpstr>
      <vt:lpstr>School Attendance</vt:lpstr>
      <vt:lpstr>Core Offer: Attendance</vt:lpstr>
      <vt:lpstr>Attendance Overview</vt:lpstr>
      <vt:lpstr>New Attendance Guidance</vt:lpstr>
      <vt:lpstr>New Attendance Guidance Key Points </vt:lpstr>
      <vt:lpstr>Attendance Cohorts</vt:lpstr>
      <vt:lpstr>Attendance Support</vt:lpstr>
      <vt:lpstr>Attendance Casework</vt:lpstr>
      <vt:lpstr>Attendance is everyone’s business</vt:lpstr>
      <vt:lpstr>Be curious about attendance…</vt:lpstr>
      <vt:lpstr>Attendance Casework</vt:lpstr>
      <vt:lpstr>Attendance Casework</vt:lpstr>
      <vt:lpstr>Legal Work</vt:lpstr>
      <vt:lpstr>Working together</vt:lpstr>
      <vt:lpstr>Working and supporting together </vt:lpstr>
      <vt:lpstr>Additional information</vt:lpstr>
      <vt:lpstr>The Core Offer</vt:lpstr>
      <vt:lpstr>EHE Protocol</vt:lpstr>
      <vt:lpstr>Register Codes</vt:lpstr>
      <vt:lpstr>Register Codes – Present </vt:lpstr>
      <vt:lpstr>Register Codes – Unauthorised Absence</vt:lpstr>
      <vt:lpstr>Register Codes – Authorised Absence</vt:lpstr>
      <vt:lpstr>Register Codes – Discounted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Fellingham</dc:creator>
  <cp:lastModifiedBy>Helen Readman</cp:lastModifiedBy>
  <cp:revision>3</cp:revision>
  <cp:lastPrinted>2022-09-29T13:59:11Z</cp:lastPrinted>
  <dcterms:created xsi:type="dcterms:W3CDTF">2019-01-30T08:55:22Z</dcterms:created>
  <dcterms:modified xsi:type="dcterms:W3CDTF">2022-11-24T15:44:30Z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0x010100DD01987DB3E6B341A95DB1DF96E9B5BA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